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3" r:id="rId8"/>
    <p:sldId id="260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5643602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Химические формулы. </a:t>
            </a:r>
            <a:br>
              <a:rPr lang="ru-RU" dirty="0"/>
            </a:br>
            <a:r>
              <a:rPr lang="ru-RU" dirty="0"/>
              <a:t>Расчет относительной массы соединения по формуле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929198"/>
            <a:ext cx="4929222" cy="12858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Урок химии в 7 классе.</a:t>
            </a:r>
          </a:p>
          <a:p>
            <a:r>
              <a:rPr lang="ru-RU" sz="3000" dirty="0" smtClean="0"/>
              <a:t>Подготовила: </a:t>
            </a:r>
            <a:r>
              <a:rPr lang="ru-RU" sz="3000" dirty="0" err="1" smtClean="0"/>
              <a:t>Майзингер</a:t>
            </a:r>
            <a:r>
              <a:rPr lang="ru-RU" sz="3000" dirty="0" smtClean="0"/>
              <a:t> О.Я.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/>
              <a:t>параграф 17, с.98 №</a:t>
            </a:r>
            <a:r>
              <a:rPr lang="kk-KZ" b="1" dirty="0" smtClean="0"/>
              <a:t>7</a:t>
            </a:r>
          </a:p>
          <a:p>
            <a:r>
              <a:rPr lang="kk-KZ" b="1" dirty="0" smtClean="0"/>
              <a:t>ПОДГОТОВИТЬСЯ К СУММАТИВНОМУ ОЦЕНИВАНИЮ ЗА РАЗДЕЛ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b="1" dirty="0" smtClean="0"/>
              <a:t>Желтый- </a:t>
            </a:r>
            <a:r>
              <a:rPr lang="kk-KZ" dirty="0" smtClean="0"/>
              <a:t>знаки химических элементов</a:t>
            </a:r>
            <a:endParaRPr lang="ru-RU" dirty="0" smtClean="0"/>
          </a:p>
          <a:p>
            <a:r>
              <a:rPr lang="kk-KZ" b="1" dirty="0" smtClean="0"/>
              <a:t>Зеленый</a:t>
            </a:r>
            <a:r>
              <a:rPr lang="kk-KZ" dirty="0" smtClean="0"/>
              <a:t>- определения и законы химии</a:t>
            </a:r>
            <a:endParaRPr lang="ru-RU" dirty="0" smtClean="0"/>
          </a:p>
          <a:p>
            <a:r>
              <a:rPr lang="kk-KZ" b="1" dirty="0" smtClean="0"/>
              <a:t>Красный</a:t>
            </a:r>
            <a:r>
              <a:rPr lang="kk-KZ" dirty="0" smtClean="0"/>
              <a:t>- составление формул веществ по  количественному соотношению их атомов</a:t>
            </a:r>
            <a:endParaRPr lang="ru-RU" dirty="0" smtClean="0"/>
          </a:p>
          <a:p>
            <a:r>
              <a:rPr lang="kk-KZ" b="1" dirty="0" smtClean="0"/>
              <a:t>Синий</a:t>
            </a:r>
            <a:r>
              <a:rPr lang="kk-KZ" dirty="0" smtClean="0"/>
              <a:t>- определение молекулярной массы веществ</a:t>
            </a:r>
            <a:endParaRPr lang="ru-RU" dirty="0" smtClean="0"/>
          </a:p>
          <a:p>
            <a:r>
              <a:rPr lang="kk-KZ" b="1" dirty="0" smtClean="0"/>
              <a:t>Оранжевый</a:t>
            </a:r>
            <a:r>
              <a:rPr lang="kk-KZ" dirty="0" smtClean="0"/>
              <a:t> – составление формул веществ по их валентностям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9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Н</a:t>
            </a:r>
            <a:r>
              <a:rPr lang="ru-RU" sz="6600" baseline="-25000" dirty="0" smtClean="0"/>
              <a:t>2</a:t>
            </a:r>
            <a:r>
              <a:rPr lang="ru-RU" sz="6600" dirty="0" smtClean="0"/>
              <a:t>           О</a:t>
            </a:r>
            <a:r>
              <a:rPr lang="ru-RU" sz="6600" baseline="-25000" dirty="0" smtClean="0"/>
              <a:t>3</a:t>
            </a:r>
            <a:r>
              <a:rPr lang="ru-RU" sz="6600" dirty="0" smtClean="0"/>
              <a:t>             </a:t>
            </a:r>
            <a:r>
              <a:rPr lang="en-US" sz="6600" dirty="0" smtClean="0"/>
              <a:t>N</a:t>
            </a:r>
            <a:r>
              <a:rPr lang="en-US" sz="6600" baseline="-25000" dirty="0" smtClean="0"/>
              <a:t>2</a:t>
            </a:r>
          </a:p>
          <a:p>
            <a:pPr marL="0" indent="0" algn="ctr">
              <a:buNone/>
            </a:pPr>
            <a:endParaRPr lang="en-US" sz="6600" baseline="-25000" dirty="0" smtClean="0"/>
          </a:p>
          <a:p>
            <a:pPr marL="0" indent="0" algn="ctr">
              <a:buNone/>
            </a:pPr>
            <a:r>
              <a:rPr lang="en-US" sz="6600" dirty="0" smtClean="0"/>
              <a:t>S          H</a:t>
            </a:r>
            <a:r>
              <a:rPr lang="en-US" sz="6600" baseline="-25000" dirty="0" smtClean="0"/>
              <a:t>2</a:t>
            </a:r>
            <a:r>
              <a:rPr lang="en-US" sz="6600" dirty="0" smtClean="0"/>
              <a:t>S         NO</a:t>
            </a:r>
            <a:r>
              <a:rPr lang="en-US" sz="6600" baseline="-25000" dirty="0" smtClean="0"/>
              <a:t>2</a:t>
            </a:r>
          </a:p>
          <a:p>
            <a:pPr marL="0" indent="0" algn="ctr">
              <a:buNone/>
            </a:pPr>
            <a:endParaRPr lang="en-US" sz="6600" baseline="-25000" dirty="0" smtClean="0"/>
          </a:p>
          <a:p>
            <a:pPr marL="0" indent="0" algn="ctr">
              <a:buNone/>
            </a:pPr>
            <a:r>
              <a:rPr lang="en-US" sz="6600" dirty="0" smtClean="0"/>
              <a:t>H</a:t>
            </a:r>
            <a:r>
              <a:rPr lang="en-US" sz="6600" baseline="-25000" dirty="0" smtClean="0"/>
              <a:t>2</a:t>
            </a:r>
            <a:r>
              <a:rPr lang="en-US" sz="6600" dirty="0" smtClean="0"/>
              <a:t>O          NH</a:t>
            </a:r>
            <a:r>
              <a:rPr lang="en-US" sz="6600" baseline="-25000" dirty="0" smtClean="0"/>
              <a:t>3</a:t>
            </a:r>
            <a:endParaRPr lang="ru-RU" sz="6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Химическое лото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809376"/>
              </p:ext>
            </p:extLst>
          </p:nvPr>
        </p:nvGraphicFramePr>
        <p:xfrm>
          <a:off x="1331640" y="1033248"/>
          <a:ext cx="6279152" cy="41239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69952"/>
                <a:gridCol w="1567984"/>
                <a:gridCol w="1568640"/>
                <a:gridCol w="1572576"/>
              </a:tblGrid>
              <a:tr h="93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Na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K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Mg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Cu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Ag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Fe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Au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</a:t>
                      </a:r>
                      <a:r>
                        <a:rPr lang="en-US" sz="2000" b="1" dirty="0">
                          <a:effectLst/>
                        </a:rPr>
                        <a:t>l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Hg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Ca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Критерий оценивания: </a:t>
            </a:r>
          </a:p>
          <a:p>
            <a:r>
              <a:rPr lang="ru-RU" dirty="0"/>
              <a:t>10-9- «5»</a:t>
            </a:r>
          </a:p>
          <a:p>
            <a:r>
              <a:rPr lang="ru-RU" dirty="0"/>
              <a:t>8-7- «4»</a:t>
            </a:r>
          </a:p>
          <a:p>
            <a:r>
              <a:rPr lang="ru-RU" dirty="0"/>
              <a:t>6-4- «3»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Химическое лото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549901"/>
              </p:ext>
            </p:extLst>
          </p:nvPr>
        </p:nvGraphicFramePr>
        <p:xfrm>
          <a:off x="1331640" y="1033248"/>
          <a:ext cx="6279152" cy="414451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69952"/>
                <a:gridCol w="1567984"/>
                <a:gridCol w="1568640"/>
                <a:gridCol w="1572576"/>
              </a:tblGrid>
              <a:tr h="93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K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Mg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Cu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Ag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Fe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Au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</a:t>
                      </a:r>
                      <a:r>
                        <a:rPr lang="en-US" sz="2000" b="1" dirty="0">
                          <a:effectLst/>
                        </a:rPr>
                        <a:t>l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Hg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Ca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Критерий оценивания: </a:t>
            </a:r>
          </a:p>
          <a:p>
            <a:r>
              <a:rPr lang="ru-RU" dirty="0"/>
              <a:t>10-9- «5»</a:t>
            </a:r>
          </a:p>
          <a:p>
            <a:r>
              <a:rPr lang="ru-RU" dirty="0"/>
              <a:t>8-7- «4»</a:t>
            </a:r>
          </a:p>
          <a:p>
            <a:r>
              <a:rPr lang="ru-RU" dirty="0"/>
              <a:t>6-4- «3»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64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Зная соотношения элементов в соединении, составьте его формулу:</a:t>
            </a:r>
          </a:p>
          <a:p>
            <a:r>
              <a:rPr lang="ru-RU" dirty="0"/>
              <a:t> азот : кислород = 2 : 5 </a:t>
            </a:r>
            <a:r>
              <a:rPr lang="ru-RU" dirty="0" smtClean="0"/>
              <a:t>–  </a:t>
            </a:r>
          </a:p>
          <a:p>
            <a:r>
              <a:rPr lang="ru-RU" dirty="0" smtClean="0"/>
              <a:t>алюминий </a:t>
            </a:r>
            <a:r>
              <a:rPr lang="ru-RU" dirty="0"/>
              <a:t>: фтор = 1 : 3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железо </a:t>
            </a:r>
            <a:r>
              <a:rPr lang="ru-RU" dirty="0"/>
              <a:t>: кислород = 2 : 3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водород </a:t>
            </a:r>
            <a:r>
              <a:rPr lang="ru-RU" dirty="0"/>
              <a:t>: сера = 2 : 1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636912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O</a:t>
            </a:r>
            <a:r>
              <a:rPr lang="en-US" sz="3200" baseline="-25000" dirty="0" smtClean="0">
                <a:solidFill>
                  <a:srgbClr val="0000FF"/>
                </a:solidFill>
              </a:rPr>
              <a:t>5</a:t>
            </a:r>
            <a:endParaRPr lang="ru-RU" sz="3200" baseline="-25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7166" y="322170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Al F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endParaRPr lang="ru-RU" sz="2800" baseline="-25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861048"/>
            <a:ext cx="100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Fe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endParaRPr lang="ru-RU" sz="2800" baseline="-25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4088" y="4412951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Вычисление относительной молекулярной массы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50072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400" dirty="0"/>
              <a:t>В странах Древнего Востока сульфид ртути </a:t>
            </a:r>
            <a:r>
              <a:rPr lang="ru-RU" sz="3400" dirty="0" err="1"/>
              <a:t>HgS</a:t>
            </a:r>
            <a:r>
              <a:rPr lang="ru-RU" sz="3400" dirty="0"/>
              <a:t> — киноварь — называли кровью дракона. Ее зерна ярко-красного цвета находили в песчаных отложениях, скапливавшихся в русле рек</a:t>
            </a:r>
            <a:r>
              <a:rPr lang="ru-RU" sz="3400" dirty="0" smtClean="0"/>
              <a:t>. </a:t>
            </a:r>
            <a:endParaRPr lang="en-US" sz="3400" dirty="0" smtClean="0"/>
          </a:p>
          <a:p>
            <a:pPr lvl="0"/>
            <a:r>
              <a:rPr lang="ru-RU" sz="3400" dirty="0" smtClean="0"/>
              <a:t>Гидроксид </a:t>
            </a:r>
            <a:r>
              <a:rPr lang="ru-RU" sz="3400" dirty="0"/>
              <a:t>натрия (едкий натр, каустическая сода, каустик) </a:t>
            </a:r>
            <a:r>
              <a:rPr lang="ru-RU" sz="3400" dirty="0" err="1"/>
              <a:t>NaOH</a:t>
            </a:r>
            <a:r>
              <a:rPr lang="ru-RU" sz="3400" dirty="0"/>
              <a:t> — важнейший продукт химического производства, используется для получения бумаги, искусственных волокон</a:t>
            </a:r>
            <a:r>
              <a:rPr lang="ru-RU" sz="3400" dirty="0" smtClean="0"/>
              <a:t>.</a:t>
            </a:r>
            <a:r>
              <a:rPr lang="en-US" sz="3400" dirty="0" smtClean="0"/>
              <a:t> </a:t>
            </a:r>
          </a:p>
          <a:p>
            <a:pPr lvl="0"/>
            <a:r>
              <a:rPr lang="ru-RU" sz="3400" dirty="0" smtClean="0"/>
              <a:t>В </a:t>
            </a:r>
            <a:r>
              <a:rPr lang="ru-RU" sz="3400" dirty="0"/>
              <a:t>стратосфере на высоте 20—30 км находится слой озона, формула которого О</a:t>
            </a:r>
            <a:r>
              <a:rPr lang="ru-RU" sz="3400" baseline="-25000" dirty="0"/>
              <a:t>3</a:t>
            </a:r>
            <a:r>
              <a:rPr lang="ru-RU" sz="3400" dirty="0"/>
              <a:t>. Озон защищает Землю от мощного ультрафиолетового излучения. Если бы не было озонового слоя, то излучение, обладающее большой энергией, достигало бы поверхности Земли и уничтожало бы на ней все живое</a:t>
            </a:r>
            <a:r>
              <a:rPr lang="ru-RU" sz="3400" dirty="0" smtClean="0"/>
              <a:t>.</a:t>
            </a:r>
            <a:r>
              <a:rPr lang="en-US" sz="3400" dirty="0" smtClean="0"/>
              <a:t> </a:t>
            </a:r>
          </a:p>
          <a:p>
            <a:pPr lvl="0"/>
            <a:r>
              <a:rPr lang="ru-RU" sz="3400" dirty="0" smtClean="0"/>
              <a:t>Гидрокарбонат </a:t>
            </a:r>
            <a:r>
              <a:rPr lang="ru-RU" sz="3400" dirty="0"/>
              <a:t>натрия (питьевая сода, пищевая сода) NaHCО</a:t>
            </a:r>
            <a:r>
              <a:rPr lang="ru-RU" sz="3400" baseline="-25000" dirty="0"/>
              <a:t>3 </a:t>
            </a:r>
            <a:r>
              <a:rPr lang="ru-RU" sz="3400" dirty="0"/>
              <a:t>используется в пищевой промышленности для </a:t>
            </a:r>
            <a:r>
              <a:rPr lang="ru-RU" sz="3300" dirty="0"/>
              <a:t>разрыхления теста и в медицине</a:t>
            </a:r>
            <a:r>
              <a:rPr lang="ru-RU" sz="3300" dirty="0" smtClean="0"/>
              <a:t>.</a:t>
            </a:r>
            <a:r>
              <a:rPr lang="en-US" sz="3300" dirty="0" smtClean="0"/>
              <a:t> </a:t>
            </a:r>
          </a:p>
          <a:p>
            <a:pPr lvl="0"/>
            <a:r>
              <a:rPr lang="ru-RU" sz="3300" dirty="0" smtClean="0"/>
              <a:t>Угарный </a:t>
            </a:r>
            <a:r>
              <a:rPr lang="ru-RU" sz="3300" dirty="0"/>
              <a:t>газ — опасный загрязнитель воздуха. Соединяясь с гемоглобином крови, нарушает тканевый обмен и вызывает кислородное голодание. </a:t>
            </a:r>
            <a:endParaRPr lang="en-US" sz="3300" dirty="0" smtClean="0"/>
          </a:p>
          <a:p>
            <a:pPr lvl="0"/>
            <a:endParaRPr lang="en-US" sz="3300" dirty="0"/>
          </a:p>
          <a:p>
            <a:pPr lvl="0"/>
            <a:r>
              <a:rPr lang="ru-RU" sz="3300" dirty="0" smtClean="0"/>
              <a:t>Самый </a:t>
            </a:r>
            <a:r>
              <a:rPr lang="ru-RU" sz="3300" dirty="0"/>
              <a:t>главный металл нашей цивилизации — железо. Однако огромная масса железа теряется из-за того, что оно подвергается коррозии — разрушается под действием окружающей среды. Формула одного из веществ, образующихся при коррозии железа, — Fe</a:t>
            </a:r>
            <a:r>
              <a:rPr lang="ru-RU" sz="3300" baseline="-25000" dirty="0"/>
              <a:t>2</a:t>
            </a:r>
            <a:r>
              <a:rPr lang="ru-RU" sz="3300" dirty="0"/>
              <a:t>О</a:t>
            </a:r>
            <a:r>
              <a:rPr lang="ru-RU" sz="3300" baseline="-25000" dirty="0"/>
              <a:t>3</a:t>
            </a:r>
            <a:r>
              <a:rPr lang="ru-RU" sz="3300" dirty="0"/>
              <a:t>. </a:t>
            </a:r>
            <a:endParaRPr lang="ru-RU" sz="3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628800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00FF"/>
                </a:solidFill>
              </a:rPr>
              <a:t>(М</a:t>
            </a:r>
            <a:r>
              <a:rPr lang="en-US" b="1" dirty="0">
                <a:solidFill>
                  <a:srgbClr val="0000FF"/>
                </a:solidFill>
              </a:rPr>
              <a:t>r(</a:t>
            </a:r>
            <a:r>
              <a:rPr lang="ru-RU" b="1" dirty="0" err="1">
                <a:solidFill>
                  <a:srgbClr val="0000FF"/>
                </a:solidFill>
              </a:rPr>
              <a:t>HgS</a:t>
            </a:r>
            <a:r>
              <a:rPr lang="en-US" b="1" dirty="0">
                <a:solidFill>
                  <a:srgbClr val="0000FF"/>
                </a:solidFill>
              </a:rPr>
              <a:t>)= 233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2380445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00FF"/>
                </a:solidFill>
              </a:rPr>
              <a:t>(М</a:t>
            </a:r>
            <a:r>
              <a:rPr lang="en-US" b="1" dirty="0">
                <a:solidFill>
                  <a:srgbClr val="0000FF"/>
                </a:solidFill>
              </a:rPr>
              <a:t>r(</a:t>
            </a:r>
            <a:r>
              <a:rPr lang="ru-RU" b="1" dirty="0" err="1">
                <a:solidFill>
                  <a:srgbClr val="0000FF"/>
                </a:solidFill>
              </a:rPr>
              <a:t>NaOH</a:t>
            </a:r>
            <a:r>
              <a:rPr lang="en-US" b="1" dirty="0">
                <a:solidFill>
                  <a:srgbClr val="0000FF"/>
                </a:solidFill>
              </a:rPr>
              <a:t>)= 40)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3645024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00FF"/>
                </a:solidFill>
              </a:rPr>
              <a:t>(М</a:t>
            </a:r>
            <a:r>
              <a:rPr lang="en-US" b="1" dirty="0">
                <a:solidFill>
                  <a:srgbClr val="0000FF"/>
                </a:solidFill>
              </a:rPr>
              <a:t>r(</a:t>
            </a:r>
            <a:r>
              <a:rPr lang="ru-RU" b="1" dirty="0">
                <a:solidFill>
                  <a:srgbClr val="0000FF"/>
                </a:solidFill>
              </a:rPr>
              <a:t>О</a:t>
            </a:r>
            <a:r>
              <a:rPr lang="ru-RU" b="1" baseline="-25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)= 48)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67601" y="4365104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00FF"/>
                </a:solidFill>
              </a:rPr>
              <a:t>(М</a:t>
            </a:r>
            <a:r>
              <a:rPr lang="en-US" b="1" dirty="0">
                <a:solidFill>
                  <a:srgbClr val="0000FF"/>
                </a:solidFill>
              </a:rPr>
              <a:t>r(</a:t>
            </a:r>
            <a:r>
              <a:rPr lang="ru-RU" b="1" dirty="0">
                <a:solidFill>
                  <a:srgbClr val="0000FF"/>
                </a:solidFill>
              </a:rPr>
              <a:t>NaHCО</a:t>
            </a:r>
            <a:r>
              <a:rPr lang="ru-RU" b="1" baseline="-25000" dirty="0">
                <a:solidFill>
                  <a:srgbClr val="0000FF"/>
                </a:solidFill>
              </a:rPr>
              <a:t>3 </a:t>
            </a:r>
            <a:r>
              <a:rPr lang="en-US" b="1" dirty="0">
                <a:solidFill>
                  <a:srgbClr val="0000FF"/>
                </a:solidFill>
              </a:rPr>
              <a:t>)=83)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085184"/>
            <a:ext cx="143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00FF"/>
                </a:solidFill>
              </a:rPr>
              <a:t>(М</a:t>
            </a:r>
            <a:r>
              <a:rPr lang="en-US" b="1" dirty="0">
                <a:solidFill>
                  <a:srgbClr val="0000FF"/>
                </a:solidFill>
              </a:rPr>
              <a:t>r(CO)= 28)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6093296"/>
            <a:ext cx="180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00FF"/>
                </a:solidFill>
              </a:rPr>
              <a:t>(М</a:t>
            </a:r>
            <a:r>
              <a:rPr lang="en-US" b="1" dirty="0">
                <a:solidFill>
                  <a:srgbClr val="0000FF"/>
                </a:solidFill>
              </a:rPr>
              <a:t>r(</a:t>
            </a:r>
            <a:r>
              <a:rPr lang="ru-RU" b="1" dirty="0">
                <a:solidFill>
                  <a:srgbClr val="0000FF"/>
                </a:solidFill>
              </a:rPr>
              <a:t>Fe</a:t>
            </a:r>
            <a:r>
              <a:rPr lang="ru-RU" b="1" baseline="-25000" dirty="0">
                <a:solidFill>
                  <a:srgbClr val="0000FF"/>
                </a:solidFill>
              </a:rPr>
              <a:t>2</a:t>
            </a:r>
            <a:r>
              <a:rPr lang="ru-RU" b="1" dirty="0">
                <a:solidFill>
                  <a:srgbClr val="0000FF"/>
                </a:solidFill>
              </a:rPr>
              <a:t>О</a:t>
            </a:r>
            <a:r>
              <a:rPr lang="ru-RU" b="1" baseline="-25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)= 216)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ru-RU" dirty="0" smtClean="0"/>
              <a:t>ФИЗМИНУТКА ДЛЯ ГЛАЗ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8595"/>
            <a:ext cx="3964375" cy="263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Составьте соответствующие формулы веществ: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IV II  </a:t>
            </a:r>
            <a:r>
              <a:rPr lang="ru-RU" dirty="0" smtClean="0"/>
              <a:t>  </a:t>
            </a:r>
            <a:r>
              <a:rPr lang="en-US" dirty="0" smtClean="0"/>
              <a:t>    </a:t>
            </a:r>
            <a:r>
              <a:rPr lang="en-US" dirty="0"/>
              <a:t>I    II   </a:t>
            </a: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en-US" dirty="0" smtClean="0"/>
              <a:t>II   </a:t>
            </a:r>
            <a:r>
              <a:rPr lang="en-US" dirty="0" err="1"/>
              <a:t>II</a:t>
            </a:r>
            <a:r>
              <a:rPr lang="en-US" dirty="0"/>
              <a:t>    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III  </a:t>
            </a:r>
            <a:r>
              <a:rPr lang="en-US" dirty="0"/>
              <a:t>II   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/>
              <a:t>III  II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  </a:t>
            </a:r>
            <a:r>
              <a:rPr lang="ru-RU" dirty="0"/>
              <a:t>О</a:t>
            </a:r>
            <a:r>
              <a:rPr lang="en-US" dirty="0"/>
              <a:t>,  </a:t>
            </a:r>
            <a:r>
              <a:rPr lang="en-US" dirty="0" smtClean="0"/>
              <a:t>   Na </a:t>
            </a:r>
            <a:r>
              <a:rPr lang="en-US" dirty="0"/>
              <a:t>O,  </a:t>
            </a:r>
            <a:r>
              <a:rPr lang="en-US" dirty="0" smtClean="0"/>
              <a:t>     </a:t>
            </a:r>
            <a:r>
              <a:rPr lang="en-US" dirty="0"/>
              <a:t>Zn O,   </a:t>
            </a:r>
            <a:r>
              <a:rPr lang="en-US" dirty="0" smtClean="0"/>
              <a:t>     Fe  </a:t>
            </a:r>
            <a:r>
              <a:rPr lang="en-US" dirty="0"/>
              <a:t>O,  </a:t>
            </a:r>
            <a:r>
              <a:rPr lang="en-US" dirty="0" smtClean="0"/>
              <a:t>    </a:t>
            </a:r>
            <a:r>
              <a:rPr lang="en-US" dirty="0"/>
              <a:t>Al  O, 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  II </a:t>
            </a:r>
            <a:r>
              <a:rPr lang="en-US" dirty="0" smtClean="0"/>
              <a:t>       </a:t>
            </a:r>
            <a:r>
              <a:rPr lang="en-US" dirty="0" err="1" smtClean="0"/>
              <a:t>II</a:t>
            </a:r>
            <a:r>
              <a:rPr lang="en-US" dirty="0" smtClean="0"/>
              <a:t>   </a:t>
            </a:r>
            <a:r>
              <a:rPr lang="en-US" dirty="0" err="1"/>
              <a:t>II</a:t>
            </a:r>
            <a:r>
              <a:rPr lang="en-US" dirty="0"/>
              <a:t>  </a:t>
            </a:r>
            <a:r>
              <a:rPr lang="en-US" dirty="0" smtClean="0"/>
              <a:t>       </a:t>
            </a:r>
            <a:r>
              <a:rPr lang="en-US" dirty="0"/>
              <a:t>VII  II   </a:t>
            </a:r>
            <a:r>
              <a:rPr lang="en-US" dirty="0" smtClean="0"/>
              <a:t>        </a:t>
            </a:r>
            <a:r>
              <a:rPr lang="en-US" dirty="0"/>
              <a:t>IV  </a:t>
            </a:r>
            <a:r>
              <a:rPr lang="en-US" dirty="0" smtClean="0"/>
              <a:t>II      III  I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H O</a:t>
            </a:r>
            <a:r>
              <a:rPr lang="en-US" dirty="0" smtClean="0"/>
              <a:t>,     Ca </a:t>
            </a:r>
            <a:r>
              <a:rPr lang="en-US" dirty="0"/>
              <a:t>O,    </a:t>
            </a:r>
            <a:r>
              <a:rPr lang="en-US" dirty="0" smtClean="0"/>
              <a:t>    </a:t>
            </a:r>
            <a:r>
              <a:rPr lang="en-US" dirty="0"/>
              <a:t>Cl  O,   </a:t>
            </a:r>
            <a:r>
              <a:rPr lang="en-US" dirty="0" smtClean="0"/>
              <a:t>       </a:t>
            </a:r>
            <a:r>
              <a:rPr lang="en-US" dirty="0"/>
              <a:t>Si O</a:t>
            </a:r>
            <a:r>
              <a:rPr lang="en-US" dirty="0" smtClean="0"/>
              <a:t>,</a:t>
            </a:r>
            <a:r>
              <a:rPr lang="ru-RU" dirty="0" smtClean="0"/>
              <a:t>  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P H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II   </a:t>
            </a:r>
            <a:r>
              <a:rPr lang="en-US" dirty="0" err="1"/>
              <a:t>II</a:t>
            </a:r>
            <a:r>
              <a:rPr lang="en-US" dirty="0"/>
              <a:t>    </a:t>
            </a:r>
            <a:r>
              <a:rPr lang="en-US" dirty="0" smtClean="0"/>
              <a:t>     </a:t>
            </a:r>
            <a:r>
              <a:rPr lang="en-US" dirty="0"/>
              <a:t>I   II    </a:t>
            </a:r>
            <a:r>
              <a:rPr lang="en-US" dirty="0" smtClean="0"/>
              <a:t>     </a:t>
            </a:r>
            <a:r>
              <a:rPr lang="en-US" dirty="0"/>
              <a:t>V II    </a:t>
            </a:r>
            <a:r>
              <a:rPr lang="en-US" dirty="0" smtClean="0"/>
              <a:t>        VI   </a:t>
            </a:r>
            <a:r>
              <a:rPr lang="en-US" dirty="0"/>
              <a:t>II    </a:t>
            </a:r>
            <a:r>
              <a:rPr lang="en-US" dirty="0" smtClean="0"/>
              <a:t>   </a:t>
            </a:r>
            <a:r>
              <a:rPr lang="en-US" dirty="0" err="1" smtClean="0"/>
              <a:t>II</a:t>
            </a:r>
            <a:r>
              <a:rPr lang="en-US" dirty="0" smtClean="0"/>
              <a:t>    </a:t>
            </a:r>
            <a:r>
              <a:rPr lang="en-US" dirty="0" err="1"/>
              <a:t>II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Cu O,  </a:t>
            </a:r>
            <a:r>
              <a:rPr lang="en-US" dirty="0" smtClean="0"/>
              <a:t>    </a:t>
            </a:r>
            <a:r>
              <a:rPr lang="en-US" dirty="0"/>
              <a:t>Ag O,  </a:t>
            </a:r>
            <a:r>
              <a:rPr lang="en-US" dirty="0" smtClean="0"/>
              <a:t>     </a:t>
            </a:r>
            <a:r>
              <a:rPr lang="en-US" dirty="0"/>
              <a:t>P O,  </a:t>
            </a:r>
            <a:r>
              <a:rPr lang="en-US" dirty="0" smtClean="0"/>
              <a:t>         </a:t>
            </a:r>
            <a:r>
              <a:rPr lang="en-US" dirty="0"/>
              <a:t>S   O,    </a:t>
            </a:r>
            <a:r>
              <a:rPr lang="en-US" dirty="0" smtClean="0"/>
              <a:t> Mg </a:t>
            </a:r>
            <a:r>
              <a:rPr lang="en-US" dirty="0"/>
              <a:t>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Составьте соответствующие формулы веществ: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IV II  </a:t>
            </a:r>
            <a:r>
              <a:rPr lang="ru-RU" dirty="0" smtClean="0"/>
              <a:t>  </a:t>
            </a:r>
            <a:r>
              <a:rPr lang="en-US" dirty="0" smtClean="0"/>
              <a:t>    </a:t>
            </a:r>
            <a:r>
              <a:rPr lang="en-US" dirty="0"/>
              <a:t>I    II   </a:t>
            </a: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en-US" dirty="0" smtClean="0"/>
              <a:t>II   </a:t>
            </a:r>
            <a:r>
              <a:rPr lang="en-US" dirty="0" err="1"/>
              <a:t>II</a:t>
            </a:r>
            <a:r>
              <a:rPr lang="en-US" dirty="0"/>
              <a:t>    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III  </a:t>
            </a:r>
            <a:r>
              <a:rPr lang="en-US" dirty="0"/>
              <a:t>II   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/>
              <a:t>III  II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  О</a:t>
            </a:r>
            <a:r>
              <a:rPr lang="en-US" baseline="-25000" dirty="0" smtClean="0"/>
              <a:t>2</a:t>
            </a:r>
            <a:r>
              <a:rPr lang="en-US" dirty="0" smtClean="0"/>
              <a:t>,     Na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O,  </a:t>
            </a:r>
            <a:r>
              <a:rPr lang="en-US" dirty="0" smtClean="0"/>
              <a:t>    Zn </a:t>
            </a:r>
            <a:r>
              <a:rPr lang="en-US" dirty="0"/>
              <a:t>O,   </a:t>
            </a:r>
            <a:r>
              <a:rPr lang="en-US" dirty="0" smtClean="0"/>
              <a:t>   Fe</a:t>
            </a:r>
            <a:r>
              <a:rPr lang="en-US" baseline="-25000" dirty="0" smtClean="0"/>
              <a:t>2</a:t>
            </a:r>
            <a:r>
              <a:rPr lang="en-US" dirty="0" smtClean="0"/>
              <a:t> O</a:t>
            </a:r>
            <a:r>
              <a:rPr lang="en-US" baseline="-25000" dirty="0" smtClean="0"/>
              <a:t>3</a:t>
            </a:r>
            <a:r>
              <a:rPr lang="en-US" dirty="0" smtClean="0"/>
              <a:t>,     Al</a:t>
            </a:r>
            <a:r>
              <a:rPr lang="en-US" baseline="-25000" dirty="0" smtClean="0"/>
              <a:t>2</a:t>
            </a:r>
            <a:r>
              <a:rPr lang="en-US" dirty="0" smtClean="0"/>
              <a:t> O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  II </a:t>
            </a:r>
            <a:r>
              <a:rPr lang="en-US" dirty="0" smtClean="0"/>
              <a:t>       </a:t>
            </a:r>
            <a:r>
              <a:rPr lang="en-US" dirty="0" err="1" smtClean="0"/>
              <a:t>II</a:t>
            </a:r>
            <a:r>
              <a:rPr lang="en-US" dirty="0" smtClean="0"/>
              <a:t>   </a:t>
            </a:r>
            <a:r>
              <a:rPr lang="en-US" dirty="0" err="1"/>
              <a:t>II</a:t>
            </a:r>
            <a:r>
              <a:rPr lang="en-US" dirty="0"/>
              <a:t>  </a:t>
            </a:r>
            <a:r>
              <a:rPr lang="en-US" dirty="0" smtClean="0"/>
              <a:t>       </a:t>
            </a:r>
            <a:r>
              <a:rPr lang="en-US" dirty="0"/>
              <a:t>VII  II   </a:t>
            </a:r>
            <a:r>
              <a:rPr lang="en-US" dirty="0" smtClean="0"/>
              <a:t>        </a:t>
            </a:r>
            <a:r>
              <a:rPr lang="en-US" dirty="0"/>
              <a:t>IV  </a:t>
            </a:r>
            <a:r>
              <a:rPr lang="en-US" dirty="0" smtClean="0"/>
              <a:t>II      III  I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H O</a:t>
            </a:r>
            <a:r>
              <a:rPr lang="en-US" dirty="0" smtClean="0"/>
              <a:t>,     Ca </a:t>
            </a:r>
            <a:r>
              <a:rPr lang="en-US" dirty="0"/>
              <a:t>O,    </a:t>
            </a:r>
            <a:r>
              <a:rPr lang="en-US" dirty="0" smtClean="0"/>
              <a:t>    </a:t>
            </a:r>
            <a:r>
              <a:rPr lang="en-US" dirty="0"/>
              <a:t>Cl  O,   </a:t>
            </a:r>
            <a:r>
              <a:rPr lang="en-US" dirty="0" smtClean="0"/>
              <a:t>       </a:t>
            </a:r>
            <a:r>
              <a:rPr lang="en-US" dirty="0"/>
              <a:t>Si O</a:t>
            </a:r>
            <a:r>
              <a:rPr lang="en-US" dirty="0" smtClean="0"/>
              <a:t>,</a:t>
            </a:r>
            <a:r>
              <a:rPr lang="ru-RU" dirty="0" smtClean="0"/>
              <a:t>  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P H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II   </a:t>
            </a:r>
            <a:r>
              <a:rPr lang="en-US" dirty="0" err="1"/>
              <a:t>II</a:t>
            </a:r>
            <a:r>
              <a:rPr lang="en-US" dirty="0"/>
              <a:t>    </a:t>
            </a:r>
            <a:r>
              <a:rPr lang="en-US" dirty="0" smtClean="0"/>
              <a:t>     </a:t>
            </a:r>
            <a:r>
              <a:rPr lang="en-US" dirty="0"/>
              <a:t>I   II    </a:t>
            </a:r>
            <a:r>
              <a:rPr lang="en-US" dirty="0" smtClean="0"/>
              <a:t>     </a:t>
            </a:r>
            <a:r>
              <a:rPr lang="en-US" dirty="0"/>
              <a:t>V II    </a:t>
            </a:r>
            <a:r>
              <a:rPr lang="en-US" dirty="0" smtClean="0"/>
              <a:t>        VI   </a:t>
            </a:r>
            <a:r>
              <a:rPr lang="en-US" dirty="0"/>
              <a:t>II    </a:t>
            </a:r>
            <a:r>
              <a:rPr lang="en-US" dirty="0" smtClean="0"/>
              <a:t>   </a:t>
            </a:r>
            <a:r>
              <a:rPr lang="en-US" dirty="0" err="1" smtClean="0"/>
              <a:t>II</a:t>
            </a:r>
            <a:r>
              <a:rPr lang="en-US" dirty="0" smtClean="0"/>
              <a:t>    </a:t>
            </a:r>
            <a:r>
              <a:rPr lang="en-US" dirty="0" err="1"/>
              <a:t>II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Cu O,  </a:t>
            </a:r>
            <a:r>
              <a:rPr lang="en-US" dirty="0" smtClean="0"/>
              <a:t>    </a:t>
            </a:r>
            <a:r>
              <a:rPr lang="en-US" dirty="0"/>
              <a:t>Ag O,  </a:t>
            </a:r>
            <a:r>
              <a:rPr lang="en-US" dirty="0" smtClean="0"/>
              <a:t>     </a:t>
            </a:r>
            <a:r>
              <a:rPr lang="en-US" dirty="0"/>
              <a:t>P O,  </a:t>
            </a:r>
            <a:r>
              <a:rPr lang="en-US" dirty="0" smtClean="0"/>
              <a:t>         </a:t>
            </a:r>
            <a:r>
              <a:rPr lang="en-US" dirty="0"/>
              <a:t>S   O,    </a:t>
            </a:r>
            <a:r>
              <a:rPr lang="en-US" dirty="0" smtClean="0"/>
              <a:t> Mg </a:t>
            </a:r>
            <a:r>
              <a:rPr lang="en-US" dirty="0"/>
              <a:t>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542</Words>
  <Application>Microsoft Office PowerPoint</Application>
  <PresentationFormat>Экран (4:3)</PresentationFormat>
  <Paragraphs>143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Химические формулы.  Расчет относительной массы соединения по формуле</vt:lpstr>
      <vt:lpstr>Презентация PowerPoint</vt:lpstr>
      <vt:lpstr>Химическое лото</vt:lpstr>
      <vt:lpstr>Химическое лото</vt:lpstr>
      <vt:lpstr>Презентация PowerPoint</vt:lpstr>
      <vt:lpstr>Вычисление относительной молекулярной массы</vt:lpstr>
      <vt:lpstr>ФИЗМИНУТКА ДЛЯ ГЛАЗ</vt:lpstr>
      <vt:lpstr>Составьте соответствующие формулы веществ: </vt:lpstr>
      <vt:lpstr>Составьте соответствующие формулы веществ: </vt:lpstr>
      <vt:lpstr>ДОМАШНЕЕ ЗАДАНИЕ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Asus-PC</cp:lastModifiedBy>
  <cp:revision>12</cp:revision>
  <dcterms:modified xsi:type="dcterms:W3CDTF">2018-03-06T05:40:22Z</dcterms:modified>
</cp:coreProperties>
</file>