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5" r:id="rId3"/>
    <p:sldId id="266" r:id="rId4"/>
    <p:sldId id="257" r:id="rId5"/>
    <p:sldId id="259" r:id="rId6"/>
    <p:sldId id="258" r:id="rId7"/>
    <p:sldId id="260" r:id="rId8"/>
    <p:sldId id="261"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82"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18.11.2016</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18.11.2016</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18.11.2016</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18.11.2016</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18.11.2016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18.11.2016</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kk-KZ" sz="5400" dirty="0" smtClean="0"/>
              <a:t>Қазақ тілінің білгірлері. </a:t>
            </a:r>
            <a:endParaRPr lang="ru-RU"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56992"/>
            <a:ext cx="8460432" cy="1143000"/>
          </a:xfrm>
        </p:spPr>
        <p:txBody>
          <a:bodyPr>
            <a:noAutofit/>
          </a:bodyPr>
          <a:lstStyle/>
          <a:p>
            <a:pPr algn="ctr"/>
            <a:r>
              <a:rPr lang="kk-KZ" sz="6000" dirty="0" smtClean="0"/>
              <a:t>«Өзін-өзі таныстыру»</a:t>
            </a:r>
            <a:r>
              <a:rPr lang="ru-RU" sz="6000" dirty="0" smtClean="0"/>
              <a:t/>
            </a:r>
            <a:br>
              <a:rPr lang="ru-RU" sz="6000" dirty="0" smtClean="0"/>
            </a:br>
            <a:endParaRPr lang="ru-RU"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56992"/>
            <a:ext cx="8460432" cy="1143000"/>
          </a:xfrm>
        </p:spPr>
        <p:txBody>
          <a:bodyPr>
            <a:noAutofit/>
          </a:bodyPr>
          <a:lstStyle/>
          <a:p>
            <a:pPr algn="ctr"/>
            <a:r>
              <a:rPr lang="kk-KZ" sz="6000" dirty="0" smtClean="0"/>
              <a:t>«Бәйге» </a:t>
            </a:r>
            <a:r>
              <a:rPr lang="ru-RU" sz="6000" dirty="0" smtClean="0"/>
              <a:t/>
            </a:r>
            <a:br>
              <a:rPr lang="ru-RU" sz="6000" dirty="0" smtClean="0"/>
            </a:br>
            <a:endParaRPr lang="ru-RU" sz="6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239000" cy="770344"/>
          </a:xfrm>
        </p:spPr>
        <p:txBody>
          <a:bodyPr/>
          <a:lstStyle/>
          <a:p>
            <a:pPr algn="ctr"/>
            <a:r>
              <a:rPr lang="kk-KZ" dirty="0" smtClean="0"/>
              <a:t>«Алғырлар» тобына.</a:t>
            </a:r>
            <a:endParaRPr lang="ru-RU" dirty="0"/>
          </a:p>
        </p:txBody>
      </p:sp>
      <p:sp>
        <p:nvSpPr>
          <p:cNvPr id="3" name="Содержимое 2"/>
          <p:cNvSpPr>
            <a:spLocks noGrp="1"/>
          </p:cNvSpPr>
          <p:nvPr>
            <p:ph idx="1"/>
          </p:nvPr>
        </p:nvSpPr>
        <p:spPr>
          <a:xfrm>
            <a:off x="179512" y="1628800"/>
            <a:ext cx="8280920" cy="4846320"/>
          </a:xfrm>
        </p:spPr>
        <p:txBody>
          <a:bodyPr>
            <a:normAutofit fontScale="77500" lnSpcReduction="20000"/>
          </a:bodyPr>
          <a:lstStyle/>
          <a:p>
            <a:pPr>
              <a:buNone/>
            </a:pPr>
            <a:r>
              <a:rPr lang="kk-KZ" dirty="0" smtClean="0"/>
              <a:t>    1.Қазақтар кімді төрге отырғызады?</a:t>
            </a:r>
          </a:p>
          <a:p>
            <a:pPr>
              <a:buNone/>
            </a:pPr>
            <a:r>
              <a:rPr lang="kk-KZ" dirty="0" smtClean="0"/>
              <a:t>    2.Екі ақынның сөз сайысы.                                                                                                          </a:t>
            </a:r>
            <a:endParaRPr lang="ru-RU" dirty="0" smtClean="0"/>
          </a:p>
          <a:p>
            <a:pPr>
              <a:buNone/>
            </a:pPr>
            <a:r>
              <a:rPr lang="kk-KZ" dirty="0" smtClean="0"/>
              <a:t>    3.Ең алғашқы көктем гүлі                                                                                                                                                              </a:t>
            </a:r>
            <a:endParaRPr lang="ru-RU" dirty="0" smtClean="0"/>
          </a:p>
          <a:p>
            <a:pPr>
              <a:buNone/>
            </a:pPr>
            <a:r>
              <a:rPr lang="kk-KZ" dirty="0" smtClean="0"/>
              <a:t>    4.Дауыстыдан басталып, </a:t>
            </a:r>
          </a:p>
          <a:p>
            <a:pPr>
              <a:buNone/>
            </a:pPr>
            <a:r>
              <a:rPr lang="kk-KZ" dirty="0" smtClean="0"/>
              <a:t>       дауыссыз дыбысқа біткен буын?                                                                                                     </a:t>
            </a:r>
            <a:endParaRPr lang="ru-RU" dirty="0" smtClean="0"/>
          </a:p>
          <a:p>
            <a:pPr>
              <a:buNone/>
            </a:pPr>
            <a:r>
              <a:rPr lang="kk-KZ" dirty="0" smtClean="0"/>
              <a:t>    5.-ау,-еу жұрнақтары арқылы жасалатын </a:t>
            </a:r>
          </a:p>
          <a:p>
            <a:pPr>
              <a:buNone/>
            </a:pPr>
            <a:r>
              <a:rPr lang="kk-KZ" dirty="0" smtClean="0"/>
              <a:t>       сан есім?                                                                                                               </a:t>
            </a:r>
            <a:endParaRPr lang="ru-RU" dirty="0" smtClean="0"/>
          </a:p>
          <a:p>
            <a:pPr>
              <a:buNone/>
            </a:pPr>
            <a:r>
              <a:rPr lang="kk-KZ" dirty="0" smtClean="0"/>
              <a:t>    6. Абайдың шын аты кім?                                                                                                                                   7. «Закон сингорманизма» сөзінің аудармасы?                                                                             8.Иассауи кесенесі қай қалада?                                                                                                      9.Мемлекеттік әнұранның авторы?                                                                                                                                                                                                                       10. «Наурыз» сөзі қай тілден енген?                                                                                                    11. «Мұғалім» сөзінің синонимі?                                                                                                         12.Қазақтың тұңғыш ғарышкері кім?                                                                                     13.12 ай  бұл?                                                                                                                                            14.Көшпелі қазақтардың үйі не?                                                                                                            15.Алғашқы мектеп ашқан кім? </a:t>
            </a:r>
            <a:endParaRPr lang="ru-RU" dirty="0"/>
          </a:p>
        </p:txBody>
      </p:sp>
      <p:sp>
        <p:nvSpPr>
          <p:cNvPr id="4" name="Заголовок 1"/>
          <p:cNvSpPr txBox="1">
            <a:spLocks/>
          </p:cNvSpPr>
          <p:nvPr/>
        </p:nvSpPr>
        <p:spPr>
          <a:xfrm>
            <a:off x="467544" y="332656"/>
            <a:ext cx="7239000" cy="1143000"/>
          </a:xfrm>
          <a:prstGeom prst="rect">
            <a:avLst/>
          </a:prstGeom>
        </p:spPr>
        <p:txBody>
          <a:bodyPr vert="horz" lIns="45720" tIns="0" rIns="45720" bIns="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5" name="Прямоугольник 4"/>
          <p:cNvSpPr/>
          <p:nvPr/>
        </p:nvSpPr>
        <p:spPr>
          <a:xfrm>
            <a:off x="6300192" y="1484784"/>
            <a:ext cx="1607934" cy="369332"/>
          </a:xfrm>
          <a:prstGeom prst="rect">
            <a:avLst/>
          </a:prstGeom>
        </p:spPr>
        <p:txBody>
          <a:bodyPr wrap="square">
            <a:spAutoFit/>
          </a:bodyPr>
          <a:lstStyle/>
          <a:p>
            <a:r>
              <a:rPr lang="kk-KZ" dirty="0" smtClean="0"/>
              <a:t>(қонақты) </a:t>
            </a:r>
            <a:endParaRPr lang="ru-RU" dirty="0"/>
          </a:p>
        </p:txBody>
      </p:sp>
      <p:sp>
        <p:nvSpPr>
          <p:cNvPr id="6" name="Прямоугольник 5"/>
          <p:cNvSpPr/>
          <p:nvPr/>
        </p:nvSpPr>
        <p:spPr>
          <a:xfrm>
            <a:off x="6444208" y="1844824"/>
            <a:ext cx="1051891" cy="369332"/>
          </a:xfrm>
          <a:prstGeom prst="rect">
            <a:avLst/>
          </a:prstGeom>
        </p:spPr>
        <p:txBody>
          <a:bodyPr wrap="none">
            <a:spAutoFit/>
          </a:bodyPr>
          <a:lstStyle/>
          <a:p>
            <a:r>
              <a:rPr lang="kk-KZ" dirty="0" smtClean="0"/>
              <a:t>(айтыс) </a:t>
            </a:r>
            <a:endParaRPr lang="ru-RU" dirty="0"/>
          </a:p>
        </p:txBody>
      </p:sp>
      <p:sp>
        <p:nvSpPr>
          <p:cNvPr id="7" name="Прямоугольник 6"/>
          <p:cNvSpPr/>
          <p:nvPr/>
        </p:nvSpPr>
        <p:spPr>
          <a:xfrm>
            <a:off x="6372200" y="2132856"/>
            <a:ext cx="1462260" cy="369332"/>
          </a:xfrm>
          <a:prstGeom prst="rect">
            <a:avLst/>
          </a:prstGeom>
        </p:spPr>
        <p:txBody>
          <a:bodyPr wrap="none">
            <a:spAutoFit/>
          </a:bodyPr>
          <a:lstStyle/>
          <a:p>
            <a:r>
              <a:rPr lang="kk-KZ" dirty="0" smtClean="0"/>
              <a:t>(бәйшешек)</a:t>
            </a:r>
            <a:endParaRPr lang="ru-RU" dirty="0"/>
          </a:p>
        </p:txBody>
      </p:sp>
      <p:sp>
        <p:nvSpPr>
          <p:cNvPr id="8" name="Прямоугольник 7"/>
          <p:cNvSpPr/>
          <p:nvPr/>
        </p:nvSpPr>
        <p:spPr>
          <a:xfrm>
            <a:off x="6588224" y="2852936"/>
            <a:ext cx="1034257" cy="369332"/>
          </a:xfrm>
          <a:prstGeom prst="rect">
            <a:avLst/>
          </a:prstGeom>
        </p:spPr>
        <p:txBody>
          <a:bodyPr wrap="none">
            <a:spAutoFit/>
          </a:bodyPr>
          <a:lstStyle/>
          <a:p>
            <a:r>
              <a:rPr lang="kk-KZ" dirty="0" smtClean="0"/>
              <a:t>(тұйық) </a:t>
            </a:r>
            <a:endParaRPr lang="ru-RU" dirty="0"/>
          </a:p>
        </p:txBody>
      </p:sp>
      <p:sp>
        <p:nvSpPr>
          <p:cNvPr id="9" name="Прямоугольник 8"/>
          <p:cNvSpPr/>
          <p:nvPr/>
        </p:nvSpPr>
        <p:spPr>
          <a:xfrm>
            <a:off x="6516216" y="3284984"/>
            <a:ext cx="1369286" cy="369332"/>
          </a:xfrm>
          <a:prstGeom prst="rect">
            <a:avLst/>
          </a:prstGeom>
        </p:spPr>
        <p:txBody>
          <a:bodyPr wrap="none">
            <a:spAutoFit/>
          </a:bodyPr>
          <a:lstStyle/>
          <a:p>
            <a:r>
              <a:rPr lang="kk-KZ" dirty="0" smtClean="0"/>
              <a:t>(жинақтық)</a:t>
            </a:r>
            <a:endParaRPr lang="ru-RU" dirty="0"/>
          </a:p>
        </p:txBody>
      </p:sp>
      <p:sp>
        <p:nvSpPr>
          <p:cNvPr id="10" name="Прямоугольник 9"/>
          <p:cNvSpPr/>
          <p:nvPr/>
        </p:nvSpPr>
        <p:spPr>
          <a:xfrm>
            <a:off x="6588224" y="3645024"/>
            <a:ext cx="1369286" cy="369332"/>
          </a:xfrm>
          <a:prstGeom prst="rect">
            <a:avLst/>
          </a:prstGeom>
        </p:spPr>
        <p:txBody>
          <a:bodyPr wrap="none">
            <a:spAutoFit/>
          </a:bodyPr>
          <a:lstStyle/>
          <a:p>
            <a:r>
              <a:rPr lang="kk-KZ" dirty="0" smtClean="0"/>
              <a:t>(Ибраһим) </a:t>
            </a:r>
            <a:endParaRPr lang="ru-RU" dirty="0"/>
          </a:p>
        </p:txBody>
      </p:sp>
      <p:sp>
        <p:nvSpPr>
          <p:cNvPr id="11" name="Прямоугольник 10"/>
          <p:cNvSpPr/>
          <p:nvPr/>
        </p:nvSpPr>
        <p:spPr>
          <a:xfrm>
            <a:off x="6228184" y="3933056"/>
            <a:ext cx="1842171" cy="369332"/>
          </a:xfrm>
          <a:prstGeom prst="rect">
            <a:avLst/>
          </a:prstGeom>
        </p:spPr>
        <p:txBody>
          <a:bodyPr wrap="none">
            <a:spAutoFit/>
          </a:bodyPr>
          <a:lstStyle/>
          <a:p>
            <a:r>
              <a:rPr lang="kk-KZ" dirty="0" smtClean="0"/>
              <a:t>(үндестік заңы)</a:t>
            </a:r>
            <a:endParaRPr lang="ru-RU" dirty="0"/>
          </a:p>
        </p:txBody>
      </p:sp>
      <p:sp>
        <p:nvSpPr>
          <p:cNvPr id="12" name="Прямоугольник 11"/>
          <p:cNvSpPr/>
          <p:nvPr/>
        </p:nvSpPr>
        <p:spPr>
          <a:xfrm>
            <a:off x="6300192" y="4293096"/>
            <a:ext cx="1462260" cy="369332"/>
          </a:xfrm>
          <a:prstGeom prst="rect">
            <a:avLst/>
          </a:prstGeom>
        </p:spPr>
        <p:txBody>
          <a:bodyPr wrap="none">
            <a:spAutoFit/>
          </a:bodyPr>
          <a:lstStyle/>
          <a:p>
            <a:r>
              <a:rPr lang="kk-KZ" dirty="0" smtClean="0"/>
              <a:t>(Түркістан) </a:t>
            </a:r>
            <a:endParaRPr lang="ru-RU" dirty="0"/>
          </a:p>
        </p:txBody>
      </p:sp>
      <p:sp>
        <p:nvSpPr>
          <p:cNvPr id="13" name="Прямоугольник 12"/>
          <p:cNvSpPr/>
          <p:nvPr/>
        </p:nvSpPr>
        <p:spPr>
          <a:xfrm>
            <a:off x="4716016" y="4581128"/>
            <a:ext cx="2145139" cy="369332"/>
          </a:xfrm>
          <a:prstGeom prst="rect">
            <a:avLst/>
          </a:prstGeom>
        </p:spPr>
        <p:txBody>
          <a:bodyPr wrap="none">
            <a:spAutoFit/>
          </a:bodyPr>
          <a:lstStyle/>
          <a:p>
            <a:r>
              <a:rPr lang="kk-KZ" dirty="0" smtClean="0"/>
              <a:t>(Ж.Нәжімеденов, </a:t>
            </a:r>
            <a:endParaRPr lang="ru-RU" dirty="0"/>
          </a:p>
        </p:txBody>
      </p:sp>
      <p:sp>
        <p:nvSpPr>
          <p:cNvPr id="14" name="Прямоугольник 13"/>
          <p:cNvSpPr/>
          <p:nvPr/>
        </p:nvSpPr>
        <p:spPr>
          <a:xfrm>
            <a:off x="6660232" y="4581128"/>
            <a:ext cx="1616148" cy="369332"/>
          </a:xfrm>
          <a:prstGeom prst="rect">
            <a:avLst/>
          </a:prstGeom>
        </p:spPr>
        <p:txBody>
          <a:bodyPr wrap="none">
            <a:spAutoFit/>
          </a:bodyPr>
          <a:lstStyle/>
          <a:p>
            <a:r>
              <a:rPr lang="kk-KZ" dirty="0" smtClean="0"/>
              <a:t>Н.Назарбаев)</a:t>
            </a:r>
            <a:endParaRPr lang="ru-RU" dirty="0"/>
          </a:p>
        </p:txBody>
      </p:sp>
      <p:sp>
        <p:nvSpPr>
          <p:cNvPr id="15" name="Прямоугольник 14"/>
          <p:cNvSpPr/>
          <p:nvPr/>
        </p:nvSpPr>
        <p:spPr>
          <a:xfrm>
            <a:off x="6516216" y="4869160"/>
            <a:ext cx="1002197" cy="369332"/>
          </a:xfrm>
          <a:prstGeom prst="rect">
            <a:avLst/>
          </a:prstGeom>
        </p:spPr>
        <p:txBody>
          <a:bodyPr wrap="none">
            <a:spAutoFit/>
          </a:bodyPr>
          <a:lstStyle/>
          <a:p>
            <a:r>
              <a:rPr lang="kk-KZ" dirty="0" smtClean="0"/>
              <a:t>(парсы)</a:t>
            </a:r>
            <a:endParaRPr lang="ru-RU" dirty="0"/>
          </a:p>
        </p:txBody>
      </p:sp>
      <p:sp>
        <p:nvSpPr>
          <p:cNvPr id="16" name="Прямоугольник 15"/>
          <p:cNvSpPr/>
          <p:nvPr/>
        </p:nvSpPr>
        <p:spPr>
          <a:xfrm>
            <a:off x="6516216" y="5085184"/>
            <a:ext cx="912429" cy="369332"/>
          </a:xfrm>
          <a:prstGeom prst="rect">
            <a:avLst/>
          </a:prstGeom>
        </p:spPr>
        <p:txBody>
          <a:bodyPr wrap="none">
            <a:spAutoFit/>
          </a:bodyPr>
          <a:lstStyle/>
          <a:p>
            <a:r>
              <a:rPr lang="kk-KZ" dirty="0" smtClean="0"/>
              <a:t>(ұстаз)</a:t>
            </a:r>
            <a:endParaRPr lang="ru-RU" dirty="0"/>
          </a:p>
        </p:txBody>
      </p:sp>
      <p:sp>
        <p:nvSpPr>
          <p:cNvPr id="17" name="Прямоугольник 16"/>
          <p:cNvSpPr/>
          <p:nvPr/>
        </p:nvSpPr>
        <p:spPr>
          <a:xfrm>
            <a:off x="5004048" y="5301208"/>
            <a:ext cx="1680268" cy="369332"/>
          </a:xfrm>
          <a:prstGeom prst="rect">
            <a:avLst/>
          </a:prstGeom>
        </p:spPr>
        <p:txBody>
          <a:bodyPr wrap="none">
            <a:spAutoFit/>
          </a:bodyPr>
          <a:lstStyle/>
          <a:p>
            <a:r>
              <a:rPr lang="kk-KZ" dirty="0" smtClean="0"/>
              <a:t>(Т.Әубәкіров)</a:t>
            </a:r>
            <a:endParaRPr lang="ru-RU" dirty="0"/>
          </a:p>
        </p:txBody>
      </p:sp>
      <p:sp>
        <p:nvSpPr>
          <p:cNvPr id="18" name="Прямоугольник 17"/>
          <p:cNvSpPr/>
          <p:nvPr/>
        </p:nvSpPr>
        <p:spPr>
          <a:xfrm>
            <a:off x="6372200" y="5589240"/>
            <a:ext cx="813043" cy="369332"/>
          </a:xfrm>
          <a:prstGeom prst="rect">
            <a:avLst/>
          </a:prstGeom>
        </p:spPr>
        <p:txBody>
          <a:bodyPr wrap="none">
            <a:spAutoFit/>
          </a:bodyPr>
          <a:lstStyle/>
          <a:p>
            <a:r>
              <a:rPr lang="kk-KZ" dirty="0" smtClean="0"/>
              <a:t>(жыл)</a:t>
            </a:r>
            <a:endParaRPr lang="ru-RU" dirty="0"/>
          </a:p>
        </p:txBody>
      </p:sp>
      <p:sp>
        <p:nvSpPr>
          <p:cNvPr id="19" name="Прямоугольник 18"/>
          <p:cNvSpPr/>
          <p:nvPr/>
        </p:nvSpPr>
        <p:spPr>
          <a:xfrm>
            <a:off x="5940152" y="5805264"/>
            <a:ext cx="774571" cy="369332"/>
          </a:xfrm>
          <a:prstGeom prst="rect">
            <a:avLst/>
          </a:prstGeom>
        </p:spPr>
        <p:txBody>
          <a:bodyPr wrap="none">
            <a:spAutoFit/>
          </a:bodyPr>
          <a:lstStyle/>
          <a:p>
            <a:r>
              <a:rPr lang="kk-KZ" dirty="0" smtClean="0"/>
              <a:t>(киіз)</a:t>
            </a:r>
            <a:endParaRPr lang="ru-RU" dirty="0"/>
          </a:p>
        </p:txBody>
      </p:sp>
      <p:sp>
        <p:nvSpPr>
          <p:cNvPr id="20" name="Прямоугольник 19"/>
          <p:cNvSpPr/>
          <p:nvPr/>
        </p:nvSpPr>
        <p:spPr>
          <a:xfrm>
            <a:off x="5004048" y="6021288"/>
            <a:ext cx="2042547" cy="369332"/>
          </a:xfrm>
          <a:prstGeom prst="rect">
            <a:avLst/>
          </a:prstGeom>
        </p:spPr>
        <p:txBody>
          <a:bodyPr wrap="none">
            <a:spAutoFit/>
          </a:bodyPr>
          <a:lstStyle/>
          <a:p>
            <a:r>
              <a:rPr lang="kk-KZ" dirty="0" smtClean="0"/>
              <a:t>(Ы. Алтынсарин)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additive="base">
                                        <p:cTn id="91" dur="500" fill="hold"/>
                                        <p:tgtEl>
                                          <p:spTgt spid="19"/>
                                        </p:tgtEl>
                                        <p:attrNameLst>
                                          <p:attrName>ppt_x</p:attrName>
                                        </p:attrNameLst>
                                      </p:cBhvr>
                                      <p:tavLst>
                                        <p:tav tm="0">
                                          <p:val>
                                            <p:strVal val="#ppt_x"/>
                                          </p:val>
                                        </p:tav>
                                        <p:tav tm="100000">
                                          <p:val>
                                            <p:strVal val="#ppt_x"/>
                                          </p:val>
                                        </p:tav>
                                      </p:tavLst>
                                    </p:anim>
                                    <p:anim calcmode="lin" valueType="num">
                                      <p:cBhvr additive="base">
                                        <p:cTn id="9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additive="base">
                                        <p:cTn id="97" dur="500" fill="hold"/>
                                        <p:tgtEl>
                                          <p:spTgt spid="20"/>
                                        </p:tgtEl>
                                        <p:attrNameLst>
                                          <p:attrName>ppt_x</p:attrName>
                                        </p:attrNameLst>
                                      </p:cBhvr>
                                      <p:tavLst>
                                        <p:tav tm="0">
                                          <p:val>
                                            <p:strVal val="#ppt_x"/>
                                          </p:val>
                                        </p:tav>
                                        <p:tav tm="100000">
                                          <p:val>
                                            <p:strVal val="#ppt_x"/>
                                          </p:val>
                                        </p:tav>
                                      </p:tavLst>
                                    </p:anim>
                                    <p:anim calcmode="lin" valueType="num">
                                      <p:cBhvr additive="base">
                                        <p:cTn id="9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239000" cy="770344"/>
          </a:xfrm>
        </p:spPr>
        <p:txBody>
          <a:bodyPr/>
          <a:lstStyle/>
          <a:p>
            <a:pPr algn="ctr"/>
            <a:r>
              <a:rPr lang="kk-KZ" dirty="0" smtClean="0"/>
              <a:t>« Жас қыран» тобына </a:t>
            </a:r>
            <a:endParaRPr lang="ru-RU" dirty="0"/>
          </a:p>
        </p:txBody>
      </p:sp>
      <p:sp>
        <p:nvSpPr>
          <p:cNvPr id="3" name="Содержимое 2"/>
          <p:cNvSpPr>
            <a:spLocks noGrp="1"/>
          </p:cNvSpPr>
          <p:nvPr>
            <p:ph idx="1"/>
          </p:nvPr>
        </p:nvSpPr>
        <p:spPr>
          <a:xfrm>
            <a:off x="179512" y="1628800"/>
            <a:ext cx="8280920" cy="4846320"/>
          </a:xfrm>
        </p:spPr>
        <p:txBody>
          <a:bodyPr>
            <a:normAutofit fontScale="77500" lnSpcReduction="20000"/>
          </a:bodyPr>
          <a:lstStyle/>
          <a:p>
            <a:pPr>
              <a:buNone/>
            </a:pPr>
            <a:r>
              <a:rPr lang="kk-KZ" dirty="0" smtClean="0"/>
              <a:t>                                                                                                                                                   1.Абайдың неше қара сөзі бар?                                                                                                                            2.Қазір қандай мезгіл?                                                                                                                             3.Қазақтың батыр қыздары?                                                                                               4.Қазақтың ұлы ғалымы,</a:t>
            </a:r>
          </a:p>
          <a:p>
            <a:pPr>
              <a:buNone/>
            </a:pPr>
            <a:r>
              <a:rPr lang="kk-KZ" dirty="0" smtClean="0"/>
              <a:t>       Отырар қаласында туған кім?                                                              5.Қ.Р. неше елмен шектеседі?                                                                                                               6. «Подлежащее» сөзінің аудармасы қалай?                                                                                 7.Киіз үйдің төбесі?                                                                                                                         8.Бала оқытатын адам?                                                                                                                 9.Орта жүздің биі?                                                                                                                             10.Елтаңбаның авторы?                                                                                                                                                                                                                                                    11. «Оқушы» сөзінің синонимі?                                                                                                            12.-ыншы,-інші жұрнақтары арқылы </a:t>
            </a:r>
          </a:p>
          <a:p>
            <a:pPr>
              <a:buNone/>
            </a:pPr>
            <a:r>
              <a:rPr lang="kk-KZ" dirty="0" smtClean="0"/>
              <a:t>         жасалатын сан есім?                                                      13.Күйді орындаушы адам?                                                                                                                 14.Бәйтеректің биіктігі неше метр?                                                                                                          15.Астананың туған күні?                                                                                                                    </a:t>
            </a:r>
            <a:endParaRPr lang="ru-RU" dirty="0" smtClean="0"/>
          </a:p>
          <a:p>
            <a:pPr>
              <a:buNone/>
            </a:pPr>
            <a:endParaRPr lang="ru-RU" dirty="0"/>
          </a:p>
        </p:txBody>
      </p:sp>
      <p:sp>
        <p:nvSpPr>
          <p:cNvPr id="4" name="Заголовок 1"/>
          <p:cNvSpPr txBox="1">
            <a:spLocks/>
          </p:cNvSpPr>
          <p:nvPr/>
        </p:nvSpPr>
        <p:spPr>
          <a:xfrm>
            <a:off x="467544" y="332656"/>
            <a:ext cx="7239000" cy="1143000"/>
          </a:xfrm>
          <a:prstGeom prst="rect">
            <a:avLst/>
          </a:prstGeom>
        </p:spPr>
        <p:txBody>
          <a:bodyPr vert="horz" lIns="45720" tIns="0" rIns="45720" bIns="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5" name="Прямоугольник 4"/>
          <p:cNvSpPr/>
          <p:nvPr/>
        </p:nvSpPr>
        <p:spPr>
          <a:xfrm>
            <a:off x="5436096" y="1772816"/>
            <a:ext cx="1607934" cy="369332"/>
          </a:xfrm>
          <a:prstGeom prst="rect">
            <a:avLst/>
          </a:prstGeom>
        </p:spPr>
        <p:txBody>
          <a:bodyPr wrap="square">
            <a:spAutoFit/>
          </a:bodyPr>
          <a:lstStyle/>
          <a:p>
            <a:r>
              <a:rPr lang="kk-KZ" dirty="0" smtClean="0"/>
              <a:t>45 </a:t>
            </a:r>
            <a:endParaRPr lang="ru-RU" dirty="0"/>
          </a:p>
        </p:txBody>
      </p:sp>
      <p:sp>
        <p:nvSpPr>
          <p:cNvPr id="6" name="Прямоугольник 5"/>
          <p:cNvSpPr/>
          <p:nvPr/>
        </p:nvSpPr>
        <p:spPr>
          <a:xfrm>
            <a:off x="5508104" y="1988840"/>
            <a:ext cx="522900" cy="369332"/>
          </a:xfrm>
          <a:prstGeom prst="rect">
            <a:avLst/>
          </a:prstGeom>
        </p:spPr>
        <p:txBody>
          <a:bodyPr wrap="none">
            <a:spAutoFit/>
          </a:bodyPr>
          <a:lstStyle/>
          <a:p>
            <a:r>
              <a:rPr lang="kk-KZ" dirty="0" smtClean="0"/>
              <a:t>күз</a:t>
            </a:r>
            <a:endParaRPr lang="ru-RU" dirty="0"/>
          </a:p>
        </p:txBody>
      </p:sp>
      <p:sp>
        <p:nvSpPr>
          <p:cNvPr id="7" name="Прямоугольник 6"/>
          <p:cNvSpPr/>
          <p:nvPr/>
        </p:nvSpPr>
        <p:spPr>
          <a:xfrm>
            <a:off x="6084168" y="2204864"/>
            <a:ext cx="1901483" cy="369332"/>
          </a:xfrm>
          <a:prstGeom prst="rect">
            <a:avLst/>
          </a:prstGeom>
        </p:spPr>
        <p:txBody>
          <a:bodyPr wrap="none">
            <a:spAutoFit/>
          </a:bodyPr>
          <a:lstStyle/>
          <a:p>
            <a:r>
              <a:rPr lang="kk-KZ" dirty="0" smtClean="0"/>
              <a:t>(Әлия, Мәншүк)</a:t>
            </a:r>
            <a:endParaRPr lang="ru-RU" dirty="0"/>
          </a:p>
        </p:txBody>
      </p:sp>
      <p:sp>
        <p:nvSpPr>
          <p:cNvPr id="8" name="Прямоугольник 7"/>
          <p:cNvSpPr/>
          <p:nvPr/>
        </p:nvSpPr>
        <p:spPr>
          <a:xfrm>
            <a:off x="6156176" y="2708920"/>
            <a:ext cx="1604927" cy="369332"/>
          </a:xfrm>
          <a:prstGeom prst="rect">
            <a:avLst/>
          </a:prstGeom>
        </p:spPr>
        <p:txBody>
          <a:bodyPr wrap="none">
            <a:spAutoFit/>
          </a:bodyPr>
          <a:lstStyle/>
          <a:p>
            <a:r>
              <a:rPr lang="kk-KZ" dirty="0" smtClean="0"/>
              <a:t>(Әл-Фараби) </a:t>
            </a:r>
            <a:endParaRPr lang="ru-RU" dirty="0"/>
          </a:p>
        </p:txBody>
      </p:sp>
      <p:sp>
        <p:nvSpPr>
          <p:cNvPr id="9" name="Прямоугольник 8"/>
          <p:cNvSpPr/>
          <p:nvPr/>
        </p:nvSpPr>
        <p:spPr>
          <a:xfrm>
            <a:off x="6372200" y="3068960"/>
            <a:ext cx="476412" cy="369332"/>
          </a:xfrm>
          <a:prstGeom prst="rect">
            <a:avLst/>
          </a:prstGeom>
        </p:spPr>
        <p:txBody>
          <a:bodyPr wrap="none">
            <a:spAutoFit/>
          </a:bodyPr>
          <a:lstStyle/>
          <a:p>
            <a:r>
              <a:rPr lang="kk-KZ" dirty="0" smtClean="0"/>
              <a:t>(5)</a:t>
            </a:r>
            <a:endParaRPr lang="ru-RU" dirty="0"/>
          </a:p>
        </p:txBody>
      </p:sp>
      <p:sp>
        <p:nvSpPr>
          <p:cNvPr id="10" name="Прямоугольник 9"/>
          <p:cNvSpPr/>
          <p:nvPr/>
        </p:nvSpPr>
        <p:spPr>
          <a:xfrm>
            <a:off x="6372200" y="3356992"/>
            <a:ext cx="1455848" cy="369332"/>
          </a:xfrm>
          <a:prstGeom prst="rect">
            <a:avLst/>
          </a:prstGeom>
        </p:spPr>
        <p:txBody>
          <a:bodyPr wrap="none">
            <a:spAutoFit/>
          </a:bodyPr>
          <a:lstStyle/>
          <a:p>
            <a:r>
              <a:rPr lang="kk-KZ" dirty="0" smtClean="0"/>
              <a:t>(бастауыш) </a:t>
            </a:r>
            <a:endParaRPr lang="ru-RU" dirty="0"/>
          </a:p>
        </p:txBody>
      </p:sp>
      <p:sp>
        <p:nvSpPr>
          <p:cNvPr id="11" name="Прямоугольник 10"/>
          <p:cNvSpPr/>
          <p:nvPr/>
        </p:nvSpPr>
        <p:spPr>
          <a:xfrm>
            <a:off x="6156176" y="3645024"/>
            <a:ext cx="1282723" cy="369332"/>
          </a:xfrm>
          <a:prstGeom prst="rect">
            <a:avLst/>
          </a:prstGeom>
        </p:spPr>
        <p:txBody>
          <a:bodyPr wrap="none">
            <a:spAutoFit/>
          </a:bodyPr>
          <a:lstStyle/>
          <a:p>
            <a:r>
              <a:rPr lang="kk-KZ" dirty="0" smtClean="0"/>
              <a:t>(шаңырақ)</a:t>
            </a:r>
            <a:endParaRPr lang="ru-RU" dirty="0"/>
          </a:p>
        </p:txBody>
      </p:sp>
      <p:sp>
        <p:nvSpPr>
          <p:cNvPr id="12" name="Прямоугольник 11"/>
          <p:cNvSpPr/>
          <p:nvPr/>
        </p:nvSpPr>
        <p:spPr>
          <a:xfrm>
            <a:off x="6228184" y="3933056"/>
            <a:ext cx="1183337" cy="369332"/>
          </a:xfrm>
          <a:prstGeom prst="rect">
            <a:avLst/>
          </a:prstGeom>
        </p:spPr>
        <p:txBody>
          <a:bodyPr wrap="none">
            <a:spAutoFit/>
          </a:bodyPr>
          <a:lstStyle/>
          <a:p>
            <a:r>
              <a:rPr lang="kk-KZ" dirty="0" smtClean="0"/>
              <a:t>(мұғалім)</a:t>
            </a:r>
            <a:endParaRPr lang="ru-RU" dirty="0"/>
          </a:p>
        </p:txBody>
      </p:sp>
      <p:sp>
        <p:nvSpPr>
          <p:cNvPr id="21" name="Прямоугольник 20"/>
          <p:cNvSpPr/>
          <p:nvPr/>
        </p:nvSpPr>
        <p:spPr>
          <a:xfrm>
            <a:off x="5652120" y="4149080"/>
            <a:ext cx="1410964" cy="369332"/>
          </a:xfrm>
          <a:prstGeom prst="rect">
            <a:avLst/>
          </a:prstGeom>
        </p:spPr>
        <p:txBody>
          <a:bodyPr wrap="none">
            <a:spAutoFit/>
          </a:bodyPr>
          <a:lstStyle/>
          <a:p>
            <a:r>
              <a:rPr lang="kk-KZ" dirty="0" smtClean="0"/>
              <a:t>(Қазбек би)</a:t>
            </a:r>
            <a:endParaRPr lang="ru-RU" dirty="0"/>
          </a:p>
        </p:txBody>
      </p:sp>
      <p:sp>
        <p:nvSpPr>
          <p:cNvPr id="1025" name="Rectangle 1"/>
          <p:cNvSpPr>
            <a:spLocks noChangeArrowheads="1"/>
          </p:cNvSpPr>
          <p:nvPr/>
        </p:nvSpPr>
        <p:spPr bwMode="auto">
          <a:xfrm>
            <a:off x="5076056" y="4406335"/>
            <a:ext cx="3127075"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Ш.Уәлиханов , Ж.Мәлібеков)</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p:txBody>
      </p:sp>
      <p:sp>
        <p:nvSpPr>
          <p:cNvPr id="23" name="Прямоугольник 22"/>
          <p:cNvSpPr/>
          <p:nvPr/>
        </p:nvSpPr>
        <p:spPr>
          <a:xfrm>
            <a:off x="5508104" y="4581128"/>
            <a:ext cx="1074333" cy="369332"/>
          </a:xfrm>
          <a:prstGeom prst="rect">
            <a:avLst/>
          </a:prstGeom>
        </p:spPr>
        <p:txBody>
          <a:bodyPr wrap="none">
            <a:spAutoFit/>
          </a:bodyPr>
          <a:lstStyle/>
          <a:p>
            <a:r>
              <a:rPr lang="kk-KZ" dirty="0" smtClean="0"/>
              <a:t>(шәкірт)</a:t>
            </a:r>
            <a:endParaRPr lang="ru-RU" dirty="0"/>
          </a:p>
        </p:txBody>
      </p:sp>
      <p:sp>
        <p:nvSpPr>
          <p:cNvPr id="24" name="Прямоугольник 23"/>
          <p:cNvSpPr/>
          <p:nvPr/>
        </p:nvSpPr>
        <p:spPr>
          <a:xfrm>
            <a:off x="5652120" y="4941168"/>
            <a:ext cx="1071127" cy="369332"/>
          </a:xfrm>
          <a:prstGeom prst="rect">
            <a:avLst/>
          </a:prstGeom>
        </p:spPr>
        <p:txBody>
          <a:bodyPr wrap="none">
            <a:spAutoFit/>
          </a:bodyPr>
          <a:lstStyle/>
          <a:p>
            <a:r>
              <a:rPr lang="kk-KZ" dirty="0" smtClean="0"/>
              <a:t>(реттік) </a:t>
            </a:r>
            <a:endParaRPr lang="ru-RU" dirty="0"/>
          </a:p>
        </p:txBody>
      </p:sp>
      <p:sp>
        <p:nvSpPr>
          <p:cNvPr id="25" name="Прямоугольник 24"/>
          <p:cNvSpPr/>
          <p:nvPr/>
        </p:nvSpPr>
        <p:spPr>
          <a:xfrm>
            <a:off x="5724128" y="5229200"/>
            <a:ext cx="1029449" cy="369332"/>
          </a:xfrm>
          <a:prstGeom prst="rect">
            <a:avLst/>
          </a:prstGeom>
        </p:spPr>
        <p:txBody>
          <a:bodyPr wrap="none">
            <a:spAutoFit/>
          </a:bodyPr>
          <a:lstStyle/>
          <a:p>
            <a:r>
              <a:rPr lang="kk-KZ" dirty="0" smtClean="0"/>
              <a:t>(күйші) </a:t>
            </a:r>
            <a:endParaRPr lang="ru-RU" dirty="0"/>
          </a:p>
        </p:txBody>
      </p:sp>
      <p:sp>
        <p:nvSpPr>
          <p:cNvPr id="26" name="Прямоугольник 25"/>
          <p:cNvSpPr/>
          <p:nvPr/>
        </p:nvSpPr>
        <p:spPr>
          <a:xfrm>
            <a:off x="5796136" y="5589240"/>
            <a:ext cx="667170" cy="369332"/>
          </a:xfrm>
          <a:prstGeom prst="rect">
            <a:avLst/>
          </a:prstGeom>
        </p:spPr>
        <p:txBody>
          <a:bodyPr wrap="none">
            <a:spAutoFit/>
          </a:bodyPr>
          <a:lstStyle/>
          <a:p>
            <a:r>
              <a:rPr lang="kk-KZ" dirty="0" smtClean="0"/>
              <a:t>(97) </a:t>
            </a:r>
            <a:endParaRPr lang="ru-RU" dirty="0"/>
          </a:p>
        </p:txBody>
      </p:sp>
      <p:sp>
        <p:nvSpPr>
          <p:cNvPr id="27" name="Прямоугольник 26"/>
          <p:cNvSpPr/>
          <p:nvPr/>
        </p:nvSpPr>
        <p:spPr>
          <a:xfrm>
            <a:off x="5580112" y="5877272"/>
            <a:ext cx="1191352" cy="369332"/>
          </a:xfrm>
          <a:prstGeom prst="rect">
            <a:avLst/>
          </a:prstGeom>
        </p:spPr>
        <p:txBody>
          <a:bodyPr wrap="none">
            <a:spAutoFit/>
          </a:bodyPr>
          <a:lstStyle/>
          <a:p>
            <a:r>
              <a:rPr lang="kk-KZ" dirty="0" smtClean="0"/>
              <a:t>(6-шілде)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25"/>
                                        </p:tgtEl>
                                        <p:attrNameLst>
                                          <p:attrName>style.visibility</p:attrName>
                                        </p:attrNameLst>
                                      </p:cBhvr>
                                      <p:to>
                                        <p:strVal val="visible"/>
                                      </p:to>
                                    </p:set>
                                    <p:anim calcmode="lin" valueType="num">
                                      <p:cBhvr additive="base">
                                        <p:cTn id="61" dur="500" fill="hold"/>
                                        <p:tgtEl>
                                          <p:spTgt spid="1025"/>
                                        </p:tgtEl>
                                        <p:attrNameLst>
                                          <p:attrName>ppt_x</p:attrName>
                                        </p:attrNameLst>
                                      </p:cBhvr>
                                      <p:tavLst>
                                        <p:tav tm="0">
                                          <p:val>
                                            <p:strVal val="#ppt_x"/>
                                          </p:val>
                                        </p:tav>
                                        <p:tav tm="100000">
                                          <p:val>
                                            <p:strVal val="#ppt_x"/>
                                          </p:val>
                                        </p:tav>
                                      </p:tavLst>
                                    </p:anim>
                                    <p:anim calcmode="lin" valueType="num">
                                      <p:cBhvr additive="base">
                                        <p:cTn id="62"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ppt_x"/>
                                          </p:val>
                                        </p:tav>
                                        <p:tav tm="100000">
                                          <p:val>
                                            <p:strVal val="#ppt_x"/>
                                          </p:val>
                                        </p:tav>
                                      </p:tavLst>
                                    </p:anim>
                                    <p:anim calcmode="lin" valueType="num">
                                      <p:cBhvr additive="base">
                                        <p:cTn id="7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6"/>
                                        </p:tgtEl>
                                        <p:attrNameLst>
                                          <p:attrName>style.visibility</p:attrName>
                                        </p:attrNameLst>
                                      </p:cBhvr>
                                      <p:to>
                                        <p:strVal val="visible"/>
                                      </p:to>
                                    </p:set>
                                    <p:anim calcmode="lin" valueType="num">
                                      <p:cBhvr additive="base">
                                        <p:cTn id="85" dur="500" fill="hold"/>
                                        <p:tgtEl>
                                          <p:spTgt spid="26"/>
                                        </p:tgtEl>
                                        <p:attrNameLst>
                                          <p:attrName>ppt_x</p:attrName>
                                        </p:attrNameLst>
                                      </p:cBhvr>
                                      <p:tavLst>
                                        <p:tav tm="0">
                                          <p:val>
                                            <p:strVal val="#ppt_x"/>
                                          </p:val>
                                        </p:tav>
                                        <p:tav tm="100000">
                                          <p:val>
                                            <p:strVal val="#ppt_x"/>
                                          </p:val>
                                        </p:tav>
                                      </p:tavLst>
                                    </p:anim>
                                    <p:anim calcmode="lin" valueType="num">
                                      <p:cBhvr additive="base">
                                        <p:cTn id="8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7"/>
                                        </p:tgtEl>
                                        <p:attrNameLst>
                                          <p:attrName>style.visibility</p:attrName>
                                        </p:attrNameLst>
                                      </p:cBhvr>
                                      <p:to>
                                        <p:strVal val="visible"/>
                                      </p:to>
                                    </p:set>
                                    <p:anim calcmode="lin" valueType="num">
                                      <p:cBhvr additive="base">
                                        <p:cTn id="91" dur="500" fill="hold"/>
                                        <p:tgtEl>
                                          <p:spTgt spid="27"/>
                                        </p:tgtEl>
                                        <p:attrNameLst>
                                          <p:attrName>ppt_x</p:attrName>
                                        </p:attrNameLst>
                                      </p:cBhvr>
                                      <p:tavLst>
                                        <p:tav tm="0">
                                          <p:val>
                                            <p:strVal val="#ppt_x"/>
                                          </p:val>
                                        </p:tav>
                                        <p:tav tm="100000">
                                          <p:val>
                                            <p:strVal val="#ppt_x"/>
                                          </p:val>
                                        </p:tav>
                                      </p:tavLst>
                                    </p:anim>
                                    <p:anim calcmode="lin" valueType="num">
                                      <p:cBhvr additive="base">
                                        <p:cTn id="9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21" grpId="0"/>
      <p:bldP spid="1025" grpId="0"/>
      <p:bldP spid="23" grpId="0"/>
      <p:bldP spid="24" grpId="0"/>
      <p:bldP spid="25" grpId="0"/>
      <p:bldP spid="26"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dirty="0" smtClean="0">
                <a:solidFill>
                  <a:schemeClr val="accent2">
                    <a:lumMod val="75000"/>
                  </a:schemeClr>
                </a:solidFill>
              </a:rPr>
              <a:t>Тіл-өнер» сайысы.</a:t>
            </a:r>
            <a:br>
              <a:rPr lang="kk-KZ" dirty="0" smtClean="0">
                <a:solidFill>
                  <a:schemeClr val="accent2">
                    <a:lumMod val="75000"/>
                  </a:schemeClr>
                </a:solidFill>
              </a:rPr>
            </a:br>
            <a:r>
              <a:rPr lang="kk-KZ" sz="2000" dirty="0" smtClean="0">
                <a:solidFill>
                  <a:schemeClr val="accent2">
                    <a:lumMod val="75000"/>
                  </a:schemeClr>
                </a:solidFill>
              </a:rPr>
              <a:t>(мақал-мәтелдер,сөйлемдер құрау)</a:t>
            </a:r>
            <a:endParaRPr lang="ru-RU" sz="2000" dirty="0">
              <a:solidFill>
                <a:schemeClr val="accent2">
                  <a:lumMod val="75000"/>
                </a:schemeClr>
              </a:solidFill>
            </a:endParaRPr>
          </a:p>
        </p:txBody>
      </p:sp>
      <p:sp>
        <p:nvSpPr>
          <p:cNvPr id="3" name="Содержимое 2"/>
          <p:cNvSpPr>
            <a:spLocks noGrp="1"/>
          </p:cNvSpPr>
          <p:nvPr>
            <p:ph idx="1"/>
          </p:nvPr>
        </p:nvSpPr>
        <p:spPr>
          <a:xfrm>
            <a:off x="457200" y="2276872"/>
            <a:ext cx="7239000" cy="4178864"/>
          </a:xfrm>
        </p:spPr>
        <p:txBody>
          <a:bodyPr/>
          <a:lstStyle/>
          <a:p>
            <a:r>
              <a:rPr lang="kk-KZ" dirty="0" smtClean="0"/>
              <a:t>(Отан,кітап, мектеп,білім,дос,тағамдар)</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000" dirty="0" smtClean="0">
                <a:solidFill>
                  <a:schemeClr val="accent2">
                    <a:lumMod val="75000"/>
                  </a:schemeClr>
                </a:solidFill>
              </a:rPr>
              <a:t>Сиқырлы сандар.</a:t>
            </a:r>
            <a:br>
              <a:rPr lang="kk-KZ" sz="2000" dirty="0" smtClean="0">
                <a:solidFill>
                  <a:schemeClr val="accent2">
                    <a:lumMod val="75000"/>
                  </a:schemeClr>
                </a:solidFill>
              </a:rPr>
            </a:br>
            <a:r>
              <a:rPr lang="kk-KZ" sz="2000" dirty="0" smtClean="0">
                <a:solidFill>
                  <a:schemeClr val="accent2">
                    <a:lumMod val="75000"/>
                  </a:schemeClr>
                </a:solidFill>
              </a:rPr>
              <a:t>                                                                                                                                       </a:t>
            </a:r>
            <a:r>
              <a:rPr lang="kk-KZ" sz="1400" dirty="0" smtClean="0">
                <a:solidFill>
                  <a:schemeClr val="accent2">
                    <a:lumMod val="75000"/>
                  </a:schemeClr>
                </a:solidFill>
              </a:rPr>
              <a:t>Бұл кезеңде 10 санына төрт,20 санына төрт сұрақ ілінеді. </a:t>
            </a:r>
            <a:br>
              <a:rPr lang="kk-KZ" sz="1400" dirty="0" smtClean="0">
                <a:solidFill>
                  <a:schemeClr val="accent2">
                    <a:lumMod val="75000"/>
                  </a:schemeClr>
                </a:solidFill>
              </a:rPr>
            </a:br>
            <a:r>
              <a:rPr lang="kk-KZ" sz="1400" dirty="0" smtClean="0">
                <a:solidFill>
                  <a:schemeClr val="accent2">
                    <a:lumMod val="75000"/>
                  </a:schemeClr>
                </a:solidFill>
              </a:rPr>
              <a:t>Әр санның артында пәннің аты жазылады. </a:t>
            </a:r>
            <a:br>
              <a:rPr lang="kk-KZ" sz="1400" dirty="0" smtClean="0">
                <a:solidFill>
                  <a:schemeClr val="accent2">
                    <a:lumMod val="75000"/>
                  </a:schemeClr>
                </a:solidFill>
              </a:rPr>
            </a:br>
            <a:r>
              <a:rPr lang="kk-KZ" sz="1400" dirty="0" smtClean="0">
                <a:solidFill>
                  <a:schemeClr val="accent2">
                    <a:lumMod val="75000"/>
                  </a:schemeClr>
                </a:solidFill>
              </a:rPr>
              <a:t>Ұпай саны өзі таңдаған сан болып есептеледі. </a:t>
            </a:r>
            <a:endParaRPr lang="ru-RU" sz="1400" dirty="0">
              <a:solidFill>
                <a:schemeClr val="accent2">
                  <a:lumMod val="75000"/>
                </a:schemeClr>
              </a:solidFill>
            </a:endParaRPr>
          </a:p>
        </p:txBody>
      </p:sp>
      <p:sp>
        <p:nvSpPr>
          <p:cNvPr id="3" name="Содержимое 2"/>
          <p:cNvSpPr>
            <a:spLocks noGrp="1"/>
          </p:cNvSpPr>
          <p:nvPr>
            <p:ph idx="1"/>
          </p:nvPr>
        </p:nvSpPr>
        <p:spPr>
          <a:xfrm>
            <a:off x="457200" y="2132856"/>
            <a:ext cx="7239000" cy="4322880"/>
          </a:xfrm>
        </p:spPr>
        <p:txBody>
          <a:bodyPr>
            <a:normAutofit/>
          </a:bodyPr>
          <a:lstStyle/>
          <a:p>
            <a:r>
              <a:rPr lang="kk-KZ" dirty="0" smtClean="0"/>
              <a:t>20 ұпайдың сұрағы. Қазақ тілі.                                                                                                                              1.Қазақ тілінде қанша жалғау бар?                                                                                                                   2.Қазақ тілінде дауыссыз дыбыстар нешеге бөлінеді?                                                                                        </a:t>
            </a:r>
            <a:endParaRPr lang="ru-RU" dirty="0" smtClean="0"/>
          </a:p>
          <a:p>
            <a:pPr>
              <a:buNone/>
            </a:pPr>
            <a:r>
              <a:rPr lang="kk-KZ" dirty="0" smtClean="0"/>
              <a:t>   Тарих.                                                                                                                                1. «Алтын адамды» қай жерден тапты?                                                                                                             2.Қазақстанның Ата Заңы күні қай күн?                                                                                                           </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2780928"/>
            <a:ext cx="7239000" cy="2018624"/>
          </a:xfrm>
        </p:spPr>
        <p:txBody>
          <a:bodyPr/>
          <a:lstStyle/>
          <a:p>
            <a:pPr>
              <a:buNone/>
            </a:pPr>
            <a:r>
              <a:rPr lang="kk-KZ" dirty="0" smtClean="0"/>
              <a:t>Музыка.</a:t>
            </a:r>
          </a:p>
          <a:p>
            <a:pPr>
              <a:buNone/>
            </a:pPr>
            <a:r>
              <a:rPr lang="kk-KZ" dirty="0" smtClean="0"/>
              <a:t>1.Қобызда </a:t>
            </a:r>
            <a:r>
              <a:rPr lang="kk-KZ" dirty="0" smtClean="0"/>
              <a:t>ойнаған күйші?</a:t>
            </a:r>
          </a:p>
          <a:p>
            <a:pPr>
              <a:buNone/>
            </a:pPr>
            <a:r>
              <a:rPr lang="kk-KZ" dirty="0" smtClean="0"/>
              <a:t>2.Белгілі күйшілерді ата.                                                                                                              </a:t>
            </a:r>
            <a:endParaRPr lang="ru-RU" dirty="0"/>
          </a:p>
        </p:txBody>
      </p:sp>
      <p:sp>
        <p:nvSpPr>
          <p:cNvPr id="4" name="Содержимое 2"/>
          <p:cNvSpPr txBox="1">
            <a:spLocks/>
          </p:cNvSpPr>
          <p:nvPr/>
        </p:nvSpPr>
        <p:spPr>
          <a:xfrm>
            <a:off x="611560" y="908720"/>
            <a:ext cx="7239000" cy="2018624"/>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ru-RU"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Прямоугольник 4"/>
          <p:cNvSpPr/>
          <p:nvPr/>
        </p:nvSpPr>
        <p:spPr>
          <a:xfrm>
            <a:off x="611560" y="980728"/>
            <a:ext cx="7272808" cy="1938992"/>
          </a:xfrm>
          <a:prstGeom prst="rect">
            <a:avLst/>
          </a:prstGeom>
        </p:spPr>
        <p:txBody>
          <a:bodyPr wrap="square">
            <a:spAutoFit/>
          </a:bodyPr>
          <a:lstStyle/>
          <a:p>
            <a:r>
              <a:rPr lang="kk-KZ" sz="2400" dirty="0" smtClean="0"/>
              <a:t>10 ұпайдың сұрағы. </a:t>
            </a:r>
            <a:endParaRPr lang="kk-KZ" sz="2400" dirty="0" smtClean="0"/>
          </a:p>
          <a:p>
            <a:r>
              <a:rPr lang="kk-KZ" sz="2400" dirty="0" smtClean="0"/>
              <a:t>География</a:t>
            </a:r>
            <a:r>
              <a:rPr lang="kk-KZ" sz="2400" dirty="0" smtClean="0"/>
              <a:t>.                                                                                          1.Қазақстан жер көлемі бойынша әлемде нешінші орын алады?                                                                      2.Қазақстанның үшінші астанасы қай қала? </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Жекпе-жек. </a:t>
            </a:r>
            <a:endParaRPr lang="ru-RU" dirty="0"/>
          </a:p>
        </p:txBody>
      </p:sp>
      <p:sp>
        <p:nvSpPr>
          <p:cNvPr id="3" name="Содержимое 2"/>
          <p:cNvSpPr>
            <a:spLocks noGrp="1"/>
          </p:cNvSpPr>
          <p:nvPr>
            <p:ph idx="1"/>
          </p:nvPr>
        </p:nvSpPr>
        <p:spPr>
          <a:xfrm>
            <a:off x="179512" y="1844824"/>
            <a:ext cx="7920880" cy="4610912"/>
          </a:xfrm>
        </p:spPr>
        <p:txBody>
          <a:bodyPr/>
          <a:lstStyle/>
          <a:p>
            <a:r>
              <a:rPr lang="kk-KZ" dirty="0" smtClean="0"/>
              <a:t> «Қазақстандықтар» сөзіне бірнеше сөз құрау.</a:t>
            </a:r>
          </a:p>
          <a:p>
            <a:pPr>
              <a:buNone/>
            </a:pPr>
            <a:r>
              <a:rPr lang="kk-KZ" dirty="0" smtClean="0"/>
              <a:t>                                                                                                                                                                                                                              (қазақ,ас,тақ,тас,тандыр,қазы,тары,арық,ар,</a:t>
            </a:r>
          </a:p>
          <a:p>
            <a:pPr>
              <a:buNone/>
            </a:pPr>
            <a:r>
              <a:rPr lang="kk-KZ" dirty="0" smtClean="0"/>
              <a:t>ата,қаз,ара,нар,атан,тана,асық,ық,ыс,Қазақстан,</a:t>
            </a:r>
          </a:p>
          <a:p>
            <a:pPr>
              <a:buNone/>
            </a:pPr>
            <a:r>
              <a:rPr lang="kk-KZ" dirty="0" smtClean="0"/>
              <a:t>тарақ,сандық,сан,қатар,қақ,ат,қасық,ана,зат,</a:t>
            </a:r>
          </a:p>
          <a:p>
            <a:pPr>
              <a:buNone/>
            </a:pPr>
            <a:r>
              <a:rPr lang="kk-KZ" dirty="0" smtClean="0"/>
              <a:t>атыз,сатқын,т.б.)</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119</TotalTime>
  <Words>412</Words>
  <Application>Microsoft Office PowerPoint</Application>
  <PresentationFormat>Экран (4:3)</PresentationFormat>
  <Paragraphs>63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Изящная</vt:lpstr>
      <vt:lpstr>Қазақ тілінің білгірлері. </vt:lpstr>
      <vt:lpstr>«Өзін-өзі таныстыру» </vt:lpstr>
      <vt:lpstr>«Бәйге»  </vt:lpstr>
      <vt:lpstr>«Алғырлар» тобына.</vt:lpstr>
      <vt:lpstr>« Жас қыран» тобына </vt:lpstr>
      <vt:lpstr>Тіл-өнер» сайысы. (мақал-мәтелдер,сөйлемдер құрау)</vt:lpstr>
      <vt:lpstr>Сиқырлы сандар.                                                                                                                                        Бұл кезеңде 10 санына төрт,20 санына төрт сұрақ ілінеді.  Әр санның артында пәннің аты жазылады.  Ұпай саны өзі таңдаған сан болып есептеледі. </vt:lpstr>
      <vt:lpstr>Слайд 8</vt:lpstr>
      <vt:lpstr>Жекпе-жек.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home</dc:creator>
  <cp:lastModifiedBy>home</cp:lastModifiedBy>
  <cp:revision>15</cp:revision>
  <dcterms:created xsi:type="dcterms:W3CDTF">2016-11-17T13:52:11Z</dcterms:created>
  <dcterms:modified xsi:type="dcterms:W3CDTF">2016-11-18T03:32:39Z</dcterms:modified>
</cp:coreProperties>
</file>