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27"/>
  </p:notesMasterIdLst>
  <p:sldIdLst>
    <p:sldId id="298" r:id="rId2"/>
    <p:sldId id="260" r:id="rId3"/>
    <p:sldId id="293" r:id="rId4"/>
    <p:sldId id="294" r:id="rId5"/>
    <p:sldId id="302" r:id="rId6"/>
    <p:sldId id="301" r:id="rId7"/>
    <p:sldId id="300" r:id="rId8"/>
    <p:sldId id="266" r:id="rId9"/>
    <p:sldId id="272" r:id="rId10"/>
    <p:sldId id="274" r:id="rId11"/>
    <p:sldId id="275" r:id="rId12"/>
    <p:sldId id="276" r:id="rId13"/>
    <p:sldId id="285" r:id="rId14"/>
    <p:sldId id="288" r:id="rId15"/>
    <p:sldId id="289" r:id="rId16"/>
    <p:sldId id="290" r:id="rId17"/>
    <p:sldId id="292" r:id="rId18"/>
    <p:sldId id="295" r:id="rId19"/>
    <p:sldId id="304" r:id="rId20"/>
    <p:sldId id="305" r:id="rId21"/>
    <p:sldId id="306" r:id="rId22"/>
    <p:sldId id="307" r:id="rId23"/>
    <p:sldId id="303" r:id="rId24"/>
    <p:sldId id="309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00"/>
    <a:srgbClr val="FFFFCC"/>
    <a:srgbClr val="1E2E1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8" autoAdjust="0"/>
    <p:restoredTop sz="94660"/>
  </p:normalViewPr>
  <p:slideViewPr>
    <p:cSldViewPr>
      <p:cViewPr varScale="1">
        <p:scale>
          <a:sx n="67" d="100"/>
          <a:sy n="67" d="100"/>
        </p:scale>
        <p:origin x="-147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2A3EC-8422-4948-8900-42B2B841A65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50860-6420-40B1-A83A-9D6F6BFAE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50860-6420-40B1-A83A-9D6F6BFAE88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50860-6420-40B1-A83A-9D6F6BFAE88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50860-6420-40B1-A83A-9D6F6BFAE88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50860-6420-40B1-A83A-9D6F6BFAE88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50860-6420-40B1-A83A-9D6F6BFAE88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50860-6420-40B1-A83A-9D6F6BFAE88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50860-6420-40B1-A83A-9D6F6BFAE88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50860-6420-40B1-A83A-9D6F6BFAE88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651D138-5B7F-4FDD-A7F4-F822C60ACE0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15.xml"/><Relationship Id="rId18" Type="http://schemas.openxmlformats.org/officeDocument/2006/relationships/slide" Target="slide10.xml"/><Relationship Id="rId3" Type="http://schemas.openxmlformats.org/officeDocument/2006/relationships/slide" Target="slide6.xml"/><Relationship Id="rId7" Type="http://schemas.openxmlformats.org/officeDocument/2006/relationships/slide" Target="slide3.xml"/><Relationship Id="rId12" Type="http://schemas.openxmlformats.org/officeDocument/2006/relationships/slide" Target="slide13.xml"/><Relationship Id="rId17" Type="http://schemas.openxmlformats.org/officeDocument/2006/relationships/slide" Target="slide9.xml"/><Relationship Id="rId2" Type="http://schemas.openxmlformats.org/officeDocument/2006/relationships/slide" Target="slide2.xml"/><Relationship Id="rId16" Type="http://schemas.openxmlformats.org/officeDocument/2006/relationships/image" Target="../media/image6.gif"/><Relationship Id="rId20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5" Type="http://schemas.openxmlformats.org/officeDocument/2006/relationships/slide" Target="slide25.xml"/><Relationship Id="rId10" Type="http://schemas.openxmlformats.org/officeDocument/2006/relationships/slide" Target="slide18.xml"/><Relationship Id="rId19" Type="http://schemas.openxmlformats.org/officeDocument/2006/relationships/slide" Target="slide11.xml"/><Relationship Id="rId4" Type="http://schemas.openxmlformats.org/officeDocument/2006/relationships/slide" Target="slide7.xml"/><Relationship Id="rId9" Type="http://schemas.openxmlformats.org/officeDocument/2006/relationships/slide" Target="slide4.xml"/><Relationship Id="rId1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2428860" y="1142984"/>
            <a:ext cx="58579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i="1" dirty="0" smtClean="0">
                <a:solidFill>
                  <a:srgbClr val="FF0000"/>
                </a:solidFill>
              </a:rPr>
              <a:t>«Қазақ тілін  </a:t>
            </a:r>
          </a:p>
          <a:p>
            <a:pPr algn="ctr"/>
            <a:r>
              <a:rPr lang="kk-KZ" sz="4800" i="1" dirty="0" smtClean="0">
                <a:solidFill>
                  <a:srgbClr val="FF0000"/>
                </a:solidFill>
              </a:rPr>
              <a:t>білесің бе?»  </a:t>
            </a:r>
          </a:p>
          <a:p>
            <a:pPr algn="ctr"/>
            <a:r>
              <a:rPr lang="kk-KZ" sz="4800" i="1" dirty="0" smtClean="0">
                <a:solidFill>
                  <a:srgbClr val="002060"/>
                </a:solidFill>
              </a:rPr>
              <a:t> сайысына қош келдіңіздер! </a:t>
            </a:r>
            <a:endParaRPr lang="ru-RU" sz="4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14546" y="5214950"/>
            <a:ext cx="1928826" cy="584775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3300"/>
                </a:solidFill>
              </a:rPr>
              <a:t>Жауап</a:t>
            </a:r>
            <a:r>
              <a:rPr lang="ru-RU" sz="3200" b="1" dirty="0" smtClean="0">
                <a:solidFill>
                  <a:srgbClr val="003300"/>
                </a:solidFill>
              </a:rPr>
              <a:t>: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4572008"/>
            <a:ext cx="4176464" cy="1857388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i="1" dirty="0" smtClean="0"/>
              <a:t>( </a:t>
            </a:r>
            <a:r>
              <a:rPr lang="kk-KZ" sz="3600" i="1" dirty="0" smtClean="0">
                <a:solidFill>
                  <a:schemeClr val="tx1"/>
                </a:solidFill>
              </a:rPr>
              <a:t>(Астана қаласы) </a:t>
            </a:r>
            <a:r>
              <a:rPr lang="kk-KZ" sz="3600" i="1" dirty="0" smtClean="0"/>
              <a:t>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42976" y="642918"/>
            <a:ext cx="6929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20 балл</a:t>
            </a:r>
            <a:endParaRPr lang="ru-RU" sz="2800" b="1" dirty="0"/>
          </a:p>
        </p:txBody>
      </p:sp>
      <p:sp>
        <p:nvSpPr>
          <p:cNvPr id="22" name="5-конечная звезда 21"/>
          <p:cNvSpPr/>
          <p:nvPr/>
        </p:nvSpPr>
        <p:spPr>
          <a:xfrm>
            <a:off x="1142976" y="571480"/>
            <a:ext cx="1571636" cy="1229976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44013" y="857232"/>
            <a:ext cx="2281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СҰРАҚ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" name="Рисунок 24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15616" y="2780928"/>
            <a:ext cx="7632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800" i="1" dirty="0" smtClean="0"/>
              <a:t>Қазақстанның астанасын атандар</a:t>
            </a:r>
            <a:endParaRPr lang="ru-RU" sz="28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4480" y="4929198"/>
            <a:ext cx="1643074" cy="584775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3300"/>
                </a:solidFill>
              </a:rPr>
              <a:t>Жауап</a:t>
            </a:r>
            <a:r>
              <a:rPr lang="ru-RU" sz="3200" b="1" dirty="0" smtClean="0">
                <a:solidFill>
                  <a:srgbClr val="003300"/>
                </a:solidFill>
              </a:rPr>
              <a:t>: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4286256"/>
            <a:ext cx="4000528" cy="1857388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</a:rPr>
              <a:t>(</a:t>
            </a:r>
            <a:r>
              <a:rPr lang="en-US" sz="3600" i="1" dirty="0" err="1" smtClean="0">
                <a:solidFill>
                  <a:schemeClr val="tx1"/>
                </a:solidFill>
              </a:rPr>
              <a:t>тәуелсіздік</a:t>
            </a:r>
            <a:r>
              <a:rPr lang="kk-KZ" sz="3600" i="1" dirty="0" smtClean="0">
                <a:solidFill>
                  <a:schemeClr val="tx1"/>
                </a:solidFill>
              </a:rPr>
              <a:t> күні</a:t>
            </a:r>
            <a:r>
              <a:rPr lang="en-US" sz="3600" i="1" dirty="0" smtClean="0">
                <a:solidFill>
                  <a:schemeClr val="tx1"/>
                </a:solidFill>
              </a:rPr>
              <a:t>)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30 балл</a:t>
            </a:r>
            <a:endParaRPr lang="ru-RU" sz="2800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142976" y="571480"/>
            <a:ext cx="1571636" cy="1229976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3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44015" y="857232"/>
            <a:ext cx="2281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СҰРАҚ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8" name="Рисунок 27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75656" y="2420888"/>
            <a:ext cx="71287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 dirty="0" smtClean="0"/>
              <a:t>16 </a:t>
            </a:r>
            <a:r>
              <a:rPr lang="ru-RU" sz="3200" i="1" dirty="0" err="1" smtClean="0"/>
              <a:t>желтоқсанда Қазақстанда</a:t>
            </a:r>
            <a:r>
              <a:rPr lang="ru-RU" sz="3200" i="1" dirty="0" smtClean="0"/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 err="1" smtClean="0"/>
              <a:t>қандай мерекені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тойлаймыз</a:t>
            </a:r>
            <a:r>
              <a:rPr lang="en-US" sz="3200" i="1" dirty="0" smtClean="0"/>
              <a:t>?</a:t>
            </a:r>
            <a:endParaRPr lang="ru-RU" sz="32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71604" y="5143512"/>
            <a:ext cx="1500198" cy="584775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3300"/>
                </a:solidFill>
              </a:rPr>
              <a:t>Жауап</a:t>
            </a:r>
            <a:r>
              <a:rPr lang="ru-RU" sz="3200" b="1" dirty="0" smtClean="0">
                <a:solidFill>
                  <a:srgbClr val="003300"/>
                </a:solidFill>
              </a:rPr>
              <a:t>: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4572008"/>
            <a:ext cx="4286280" cy="1785950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тәуелсіз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40 балл</a:t>
            </a:r>
            <a:endParaRPr lang="ru-RU" sz="2800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142976" y="571480"/>
            <a:ext cx="1571636" cy="1229976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4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44015" y="857232"/>
            <a:ext cx="2281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СҰРАҚ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" name="Рисунок 24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03648" y="2492896"/>
            <a:ext cx="66866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kk-KZ" sz="4000" dirty="0" smtClean="0"/>
              <a:t> Қазақстан қандай мемлекет?</a:t>
            </a:r>
            <a:endParaRPr kumimoji="0" lang="kk-KZ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38" y="2500306"/>
            <a:ext cx="7429552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800" i="1" dirty="0" smtClean="0"/>
              <a:t>Қазақ әліпбиінде қанша әріп бар? Оның ішінде қазақ тілінің төл дыбыстары нешеу?</a:t>
            </a:r>
            <a:endParaRPr lang="ru-RU" sz="2800" b="1" dirty="0">
              <a:solidFill>
                <a:srgbClr val="008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10 балл</a:t>
            </a:r>
            <a:endParaRPr lang="ru-RU" sz="2800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44015" y="857232"/>
            <a:ext cx="2088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СҰРАҚ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63888" y="3356992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i="1" dirty="0" smtClean="0"/>
              <a:t>42, 9 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38" y="2357430"/>
            <a:ext cx="7429552" cy="212365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6600" i="1" dirty="0" smtClean="0">
                <a:solidFill>
                  <a:srgbClr val="002060"/>
                </a:solidFill>
              </a:rPr>
              <a:t>Мемлекеттік Тудың авторы кім?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20 балл</a:t>
            </a:r>
            <a:endParaRPr lang="ru-RU" sz="2800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44014" y="857232"/>
            <a:ext cx="2088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СҰРАҚ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51720" y="4293096"/>
            <a:ext cx="54006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3200" i="1" dirty="0" smtClean="0">
                <a:solidFill>
                  <a:srgbClr val="002060"/>
                </a:solidFill>
              </a:rPr>
              <a:t>Шәкен Ниязбеков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38" y="2214554"/>
            <a:ext cx="7358114" cy="14465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4400" i="1" dirty="0" smtClean="0"/>
              <a:t>“Мемлекет” деген сөзде неше буын бар?</a:t>
            </a:r>
            <a:endParaRPr lang="ru-RU" sz="4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30 балл</a:t>
            </a:r>
            <a:endParaRPr lang="ru-RU" sz="2800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3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44015" y="857232"/>
            <a:ext cx="2088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СҰРАҚ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5616" y="3501008"/>
            <a:ext cx="7358114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4400" i="1" dirty="0" smtClean="0"/>
              <a:t>Үш буын. </a:t>
            </a:r>
            <a:endParaRPr lang="ru-RU" sz="4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5616" y="2149019"/>
            <a:ext cx="6984776" cy="26776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5400" dirty="0" smtClean="0">
                <a:solidFill>
                  <a:srgbClr val="002060"/>
                </a:solidFill>
              </a:rPr>
              <a:t>“Елтаңба” деген сөзде неше буын бар?</a:t>
            </a:r>
            <a:endParaRPr lang="ru-RU" sz="5400" dirty="0" smtClean="0">
              <a:solidFill>
                <a:srgbClr val="002060"/>
              </a:solidFill>
            </a:endParaRPr>
          </a:p>
          <a:p>
            <a:pPr algn="ctr"/>
            <a:endParaRPr lang="ru-RU" sz="6000" b="1" dirty="0">
              <a:solidFill>
                <a:srgbClr val="0033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40 балл</a:t>
            </a:r>
            <a:endParaRPr lang="ru-RU" sz="2800" b="1" dirty="0"/>
          </a:p>
        </p:txBody>
      </p:sp>
      <p:sp>
        <p:nvSpPr>
          <p:cNvPr id="11" name="5-конечная звезда 10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4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44015" y="857232"/>
            <a:ext cx="2088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СҰРАҚ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Рисунок 12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67744" y="4221088"/>
            <a:ext cx="4816152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6000" b="1" dirty="0" smtClean="0">
                <a:solidFill>
                  <a:srgbClr val="003300"/>
                </a:solidFill>
              </a:rPr>
              <a:t>үш</a:t>
            </a:r>
            <a:endParaRPr lang="ru-RU" sz="6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8662" y="2071678"/>
            <a:ext cx="735811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Қазақ тілінде екпін сөздің </a:t>
            </a:r>
          </a:p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қай буынына түседі?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20 балл</a:t>
            </a:r>
            <a:endParaRPr lang="ru-RU" sz="2800" b="1" dirty="0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142976" y="571480"/>
            <a:ext cx="1571636" cy="1229976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27985" y="857232"/>
            <a:ext cx="2121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СҰРАҚ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71600" y="3717032"/>
            <a:ext cx="7358114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А) бірінші буынға</a:t>
            </a:r>
          </a:p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Б) соңғы буынға</a:t>
            </a:r>
          </a:p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В) тұйық буынға</a:t>
            </a:r>
          </a:p>
          <a:p>
            <a:pPr algn="ctr"/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2500306"/>
            <a:ext cx="778674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kk-KZ" sz="3200" dirty="0" smtClean="0"/>
              <a:t>Тәуелдік жалғауда тұрған сөзді  табыңдар</a:t>
            </a:r>
            <a:endParaRPr lang="ru-RU" sz="32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40 балл</a:t>
            </a:r>
            <a:endParaRPr lang="ru-RU" sz="2800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142976" y="571480"/>
            <a:ext cx="1571636" cy="1229976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4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27985" y="857232"/>
            <a:ext cx="2121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СҰРАҚ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51720" y="3573016"/>
            <a:ext cx="561662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kk-KZ" sz="3200" dirty="0" smtClean="0"/>
              <a:t>А) оқушымын, баламын</a:t>
            </a:r>
          </a:p>
          <a:p>
            <a:pPr lvl="0"/>
            <a:r>
              <a:rPr lang="kk-KZ" sz="3200" dirty="0" smtClean="0"/>
              <a:t>Б)анам, әкең</a:t>
            </a:r>
          </a:p>
          <a:p>
            <a:pPr lvl="0"/>
            <a:r>
              <a:rPr lang="kk-KZ" sz="3200" dirty="0" smtClean="0"/>
              <a:t>В) әкеге, балаға</a:t>
            </a:r>
            <a:endParaRPr lang="ru-RU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7686" y="2214554"/>
            <a:ext cx="7526762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4800" dirty="0" smtClean="0"/>
              <a:t>Сан есімнің сұрақтары </a:t>
            </a:r>
            <a:endParaRPr lang="ru-RU" sz="4800" b="1" dirty="0" smtClean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3140968"/>
            <a:ext cx="6215106" cy="2143140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tx1"/>
                </a:solidFill>
              </a:rPr>
              <a:t>(Неше? Нешінші? Қанша?)</a:t>
            </a:r>
            <a:endParaRPr lang="ru-RU" sz="3600" dirty="0" smtClean="0">
              <a:solidFill>
                <a:schemeClr val="tx1"/>
              </a:solidFill>
            </a:endParaRPr>
          </a:p>
          <a:p>
            <a:pPr algn="ctr"/>
            <a:endParaRPr lang="ru-RU" sz="3600" b="1" dirty="0" smtClean="0">
              <a:solidFill>
                <a:srgbClr val="0033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3300"/>
                </a:solidFill>
              </a:rPr>
              <a:t>  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10 балл</a:t>
            </a:r>
            <a:endParaRPr lang="ru-RU" sz="2800" b="1" dirty="0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</a:rPr>
              <a:t>1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44015" y="857232"/>
            <a:ext cx="2088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СҰРАҚ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5-конечная звезда 24"/>
          <p:cNvSpPr/>
          <p:nvPr/>
        </p:nvSpPr>
        <p:spPr>
          <a:xfrm>
            <a:off x="3071802" y="2571744"/>
            <a:ext cx="1071570" cy="857256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26" name="5-конечная звезда 25"/>
          <p:cNvSpPr/>
          <p:nvPr/>
        </p:nvSpPr>
        <p:spPr>
          <a:xfrm>
            <a:off x="4143372" y="2571744"/>
            <a:ext cx="1071570" cy="857256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27" name="5-конечная звезда 26"/>
          <p:cNvSpPr/>
          <p:nvPr/>
        </p:nvSpPr>
        <p:spPr>
          <a:xfrm>
            <a:off x="5286380" y="2571744"/>
            <a:ext cx="1071570" cy="857256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28" name="5-конечная звезда 27"/>
          <p:cNvSpPr/>
          <p:nvPr/>
        </p:nvSpPr>
        <p:spPr>
          <a:xfrm>
            <a:off x="6429388" y="2571744"/>
            <a:ext cx="1071570" cy="857256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30" name="5-конечная звезда 29"/>
          <p:cNvSpPr/>
          <p:nvPr/>
        </p:nvSpPr>
        <p:spPr>
          <a:xfrm>
            <a:off x="3071802" y="3571876"/>
            <a:ext cx="1071570" cy="857256"/>
          </a:xfrm>
          <a:prstGeom prst="star5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31" name="5-конечная звезда 30"/>
          <p:cNvSpPr/>
          <p:nvPr/>
        </p:nvSpPr>
        <p:spPr>
          <a:xfrm>
            <a:off x="4143372" y="3571876"/>
            <a:ext cx="1071570" cy="857256"/>
          </a:xfrm>
          <a:prstGeom prst="star5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32" name="5-конечная звезда 31"/>
          <p:cNvSpPr/>
          <p:nvPr/>
        </p:nvSpPr>
        <p:spPr>
          <a:xfrm>
            <a:off x="5286380" y="3571876"/>
            <a:ext cx="1071570" cy="857256"/>
          </a:xfrm>
          <a:prstGeom prst="star5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33" name="5-конечная звезда 32"/>
          <p:cNvSpPr/>
          <p:nvPr/>
        </p:nvSpPr>
        <p:spPr>
          <a:xfrm>
            <a:off x="6429388" y="3571876"/>
            <a:ext cx="1071570" cy="857256"/>
          </a:xfrm>
          <a:prstGeom prst="star5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35" name="TextBox 34">
            <a:hlinkClick r:id="rId2" action="ppaction://hlinksldjump"/>
          </p:cNvPr>
          <p:cNvSpPr txBox="1"/>
          <p:nvPr/>
        </p:nvSpPr>
        <p:spPr>
          <a:xfrm>
            <a:off x="2643174" y="35716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>
            <a:hlinkClick r:id="rId3" action="ppaction://hlinksldjump"/>
          </p:cNvPr>
          <p:cNvSpPr txBox="1"/>
          <p:nvPr/>
        </p:nvSpPr>
        <p:spPr>
          <a:xfrm>
            <a:off x="3643306" y="35716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hlinkClick r:id="rId4" action="ppaction://hlinksldjump"/>
          </p:cNvPr>
          <p:cNvSpPr txBox="1"/>
          <p:nvPr/>
        </p:nvSpPr>
        <p:spPr>
          <a:xfrm>
            <a:off x="4786314" y="35716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>
            <a:hlinkClick r:id="rId5" action="ppaction://hlinksldjump"/>
          </p:cNvPr>
          <p:cNvSpPr txBox="1"/>
          <p:nvPr/>
        </p:nvSpPr>
        <p:spPr>
          <a:xfrm>
            <a:off x="5929322" y="35716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hlinkClick r:id="rId6" action="ppaction://hlinksldjump"/>
          </p:cNvPr>
          <p:cNvSpPr txBox="1"/>
          <p:nvPr/>
        </p:nvSpPr>
        <p:spPr>
          <a:xfrm>
            <a:off x="7072330" y="35716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hlinkClick r:id="rId7" action="ppaction://hlinksldjump"/>
          </p:cNvPr>
          <p:cNvSpPr txBox="1"/>
          <p:nvPr/>
        </p:nvSpPr>
        <p:spPr>
          <a:xfrm>
            <a:off x="3428992" y="2714620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hlinkClick r:id="rId8" action="ppaction://hlinksldjump"/>
          </p:cNvPr>
          <p:cNvSpPr txBox="1"/>
          <p:nvPr/>
        </p:nvSpPr>
        <p:spPr>
          <a:xfrm>
            <a:off x="4500562" y="2714620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hlinkClick r:id="rId9" action="ppaction://hlinksldjump"/>
          </p:cNvPr>
          <p:cNvSpPr txBox="1"/>
          <p:nvPr/>
        </p:nvSpPr>
        <p:spPr>
          <a:xfrm>
            <a:off x="5643570" y="2714620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hlinkClick r:id="rId10" action="ppaction://hlinksldjump"/>
          </p:cNvPr>
          <p:cNvSpPr txBox="1"/>
          <p:nvPr/>
        </p:nvSpPr>
        <p:spPr>
          <a:xfrm>
            <a:off x="6786578" y="2714620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hlinkClick r:id="rId11" action="ppaction://hlinksldjump"/>
          </p:cNvPr>
          <p:cNvSpPr txBox="1"/>
          <p:nvPr/>
        </p:nvSpPr>
        <p:spPr>
          <a:xfrm>
            <a:off x="7929586" y="2714620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hlinkClick r:id="rId12" action="ppaction://hlinksldjump"/>
          </p:cNvPr>
          <p:cNvSpPr txBox="1"/>
          <p:nvPr/>
        </p:nvSpPr>
        <p:spPr>
          <a:xfrm>
            <a:off x="3428992" y="371475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hlinkClick r:id="rId11" action="ppaction://hlinksldjump"/>
          </p:cNvPr>
          <p:cNvSpPr txBox="1"/>
          <p:nvPr/>
        </p:nvSpPr>
        <p:spPr>
          <a:xfrm>
            <a:off x="4500562" y="3714752"/>
            <a:ext cx="500066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hlinkClick r:id="rId13" action="ppaction://hlinksldjump"/>
          </p:cNvPr>
          <p:cNvSpPr txBox="1"/>
          <p:nvPr/>
        </p:nvSpPr>
        <p:spPr>
          <a:xfrm>
            <a:off x="5643570" y="371475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hlinkClick r:id="rId14" action="ppaction://hlinksldjump"/>
          </p:cNvPr>
          <p:cNvSpPr txBox="1"/>
          <p:nvPr/>
        </p:nvSpPr>
        <p:spPr>
          <a:xfrm>
            <a:off x="6715140" y="371475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hlinkClick r:id="rId7" action="ppaction://hlinksldjump"/>
          </p:cNvPr>
          <p:cNvSpPr txBox="1"/>
          <p:nvPr/>
        </p:nvSpPr>
        <p:spPr>
          <a:xfrm>
            <a:off x="7929586" y="371475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hlinkClick r:id="rId7" action="ppaction://hlinksldjump"/>
          </p:cNvPr>
          <p:cNvSpPr txBox="1"/>
          <p:nvPr/>
        </p:nvSpPr>
        <p:spPr>
          <a:xfrm>
            <a:off x="3357554" y="1714488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hlinkClick r:id="rId8" action="ppaction://hlinksldjump"/>
          </p:cNvPr>
          <p:cNvSpPr txBox="1"/>
          <p:nvPr/>
        </p:nvSpPr>
        <p:spPr>
          <a:xfrm>
            <a:off x="4500562" y="1714488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Заголовок 55"/>
          <p:cNvSpPr>
            <a:spLocks noGrp="1"/>
          </p:cNvSpPr>
          <p:nvPr>
            <p:ph type="title"/>
          </p:nvPr>
        </p:nvSpPr>
        <p:spPr>
          <a:xfrm>
            <a:off x="827584" y="500042"/>
            <a:ext cx="8316416" cy="7032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Сен 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қазақ тілін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білесің бе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2" name="5-конечная звезда 61">
            <a:hlinkClick r:id="rId5" action="ppaction://hlinksldjump"/>
          </p:cNvPr>
          <p:cNvSpPr/>
          <p:nvPr/>
        </p:nvSpPr>
        <p:spPr>
          <a:xfrm>
            <a:off x="3143240" y="4572008"/>
            <a:ext cx="1071570" cy="857256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63" name="5-конечная звезда 62"/>
          <p:cNvSpPr/>
          <p:nvPr/>
        </p:nvSpPr>
        <p:spPr>
          <a:xfrm>
            <a:off x="4143372" y="4572008"/>
            <a:ext cx="1071570" cy="857256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64" name="5-конечная звезда 63"/>
          <p:cNvSpPr/>
          <p:nvPr/>
        </p:nvSpPr>
        <p:spPr>
          <a:xfrm>
            <a:off x="5286380" y="4572008"/>
            <a:ext cx="1071570" cy="857256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65" name="5-конечная звезда 64"/>
          <p:cNvSpPr/>
          <p:nvPr/>
        </p:nvSpPr>
        <p:spPr>
          <a:xfrm>
            <a:off x="6429388" y="4572008"/>
            <a:ext cx="1071570" cy="857256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67" name="TextBox 66">
            <a:hlinkClick r:id="rId5" action="ppaction://hlinksldjump"/>
          </p:cNvPr>
          <p:cNvSpPr txBox="1"/>
          <p:nvPr/>
        </p:nvSpPr>
        <p:spPr>
          <a:xfrm>
            <a:off x="3500430" y="4714884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8" name="TextBox 67">
            <a:hlinkClick r:id="rId6" action="ppaction://hlinksldjump"/>
          </p:cNvPr>
          <p:cNvSpPr txBox="1"/>
          <p:nvPr/>
        </p:nvSpPr>
        <p:spPr>
          <a:xfrm>
            <a:off x="4500562" y="4714884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9" name="TextBox 68">
            <a:hlinkClick r:id="rId3" action="ppaction://hlinksldjump"/>
          </p:cNvPr>
          <p:cNvSpPr txBox="1"/>
          <p:nvPr/>
        </p:nvSpPr>
        <p:spPr>
          <a:xfrm>
            <a:off x="5643570" y="4714884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0" name="TextBox 69">
            <a:hlinkClick r:id="rId4" action="ppaction://hlinksldjump"/>
          </p:cNvPr>
          <p:cNvSpPr txBox="1"/>
          <p:nvPr/>
        </p:nvSpPr>
        <p:spPr>
          <a:xfrm>
            <a:off x="6786578" y="4714884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TextBox 70">
            <a:hlinkClick r:id="rId6" action="ppaction://hlinksldjump"/>
          </p:cNvPr>
          <p:cNvSpPr txBox="1"/>
          <p:nvPr/>
        </p:nvSpPr>
        <p:spPr>
          <a:xfrm>
            <a:off x="7929586" y="4714884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Блок-схема: перфолента 73"/>
          <p:cNvSpPr/>
          <p:nvPr/>
        </p:nvSpPr>
        <p:spPr>
          <a:xfrm>
            <a:off x="857224" y="2714620"/>
            <a:ext cx="2143140" cy="796023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800" b="1" dirty="0" smtClean="0"/>
          </a:p>
          <a:p>
            <a:pPr algn="ctr"/>
            <a:r>
              <a:rPr lang="kk-KZ" sz="2400" b="1" dirty="0" smtClean="0"/>
              <a:t>Кім жылдам?</a:t>
            </a:r>
            <a:endParaRPr lang="ru-RU" sz="2400" dirty="0" smtClean="0"/>
          </a:p>
          <a:p>
            <a:pPr algn="ctr"/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75" name="Блок-схема: перфолента 74"/>
          <p:cNvSpPr/>
          <p:nvPr/>
        </p:nvSpPr>
        <p:spPr>
          <a:xfrm>
            <a:off x="857224" y="3714752"/>
            <a:ext cx="2143140" cy="938384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Ой жүгірту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76" name="Блок-схема: перфолента 75"/>
          <p:cNvSpPr/>
          <p:nvPr/>
        </p:nvSpPr>
        <p:spPr>
          <a:xfrm>
            <a:off x="857224" y="4714884"/>
            <a:ext cx="2143140" cy="1090380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Бәйге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78" name="Горизонтальный свиток 77">
            <a:hlinkClick r:id="rId15" action="ppaction://hlinksldjump"/>
          </p:cNvPr>
          <p:cNvSpPr/>
          <p:nvPr/>
        </p:nvSpPr>
        <p:spPr>
          <a:xfrm>
            <a:off x="3643306" y="5715016"/>
            <a:ext cx="3071834" cy="714380"/>
          </a:xfrm>
          <a:prstGeom prst="horizontalScroll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Ойынды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аяқтау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1" name="Рисунок 80" descr="star046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59632" y="0"/>
            <a:ext cx="576064" cy="576064"/>
          </a:xfrm>
          <a:prstGeom prst="rect">
            <a:avLst/>
          </a:prstGeom>
        </p:spPr>
      </p:pic>
      <p:sp>
        <p:nvSpPr>
          <p:cNvPr id="60" name="Блок-схема: перфолента 59"/>
          <p:cNvSpPr/>
          <p:nvPr/>
        </p:nvSpPr>
        <p:spPr>
          <a:xfrm>
            <a:off x="857224" y="1484784"/>
            <a:ext cx="2143140" cy="1025727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3300"/>
                </a:solidFill>
              </a:rPr>
              <a:t>Жалпы сұрақтар </a:t>
            </a:r>
            <a:endParaRPr lang="ru-RU" sz="2400" b="1" dirty="0">
              <a:solidFill>
                <a:srgbClr val="003300"/>
              </a:solidFill>
            </a:endParaRPr>
          </a:p>
        </p:txBody>
      </p:sp>
      <p:pic>
        <p:nvPicPr>
          <p:cNvPr id="55" name="Рисунок 54" descr="star046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452320" y="1268760"/>
            <a:ext cx="792088" cy="792088"/>
          </a:xfrm>
          <a:prstGeom prst="rect">
            <a:avLst/>
          </a:prstGeom>
        </p:spPr>
      </p:pic>
      <p:sp>
        <p:nvSpPr>
          <p:cNvPr id="57" name="5-конечная звезда 56"/>
          <p:cNvSpPr/>
          <p:nvPr/>
        </p:nvSpPr>
        <p:spPr>
          <a:xfrm>
            <a:off x="3131840" y="1628800"/>
            <a:ext cx="1071570" cy="857256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58" name="5-конечная звезда 57"/>
          <p:cNvSpPr/>
          <p:nvPr/>
        </p:nvSpPr>
        <p:spPr>
          <a:xfrm>
            <a:off x="4211960" y="1628800"/>
            <a:ext cx="1071570" cy="857256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59" name="5-конечная звезда 58"/>
          <p:cNvSpPr/>
          <p:nvPr/>
        </p:nvSpPr>
        <p:spPr>
          <a:xfrm>
            <a:off x="5364088" y="1628800"/>
            <a:ext cx="1071570" cy="857256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61" name="5-конечная звезда 60"/>
          <p:cNvSpPr/>
          <p:nvPr/>
        </p:nvSpPr>
        <p:spPr>
          <a:xfrm>
            <a:off x="6516216" y="1628800"/>
            <a:ext cx="1071570" cy="857256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72" name="TextBox 71">
            <a:hlinkClick r:id="rId17" action="ppaction://hlinksldjump"/>
          </p:cNvPr>
          <p:cNvSpPr txBox="1"/>
          <p:nvPr/>
        </p:nvSpPr>
        <p:spPr>
          <a:xfrm>
            <a:off x="3491880" y="177281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TextBox 72">
            <a:hlinkClick r:id="rId18" action="ppaction://hlinksldjump"/>
          </p:cNvPr>
          <p:cNvSpPr txBox="1"/>
          <p:nvPr/>
        </p:nvSpPr>
        <p:spPr>
          <a:xfrm>
            <a:off x="4572000" y="177281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7" name="TextBox 76">
            <a:hlinkClick r:id="rId19" action="ppaction://hlinksldjump"/>
          </p:cNvPr>
          <p:cNvSpPr txBox="1"/>
          <p:nvPr/>
        </p:nvSpPr>
        <p:spPr>
          <a:xfrm>
            <a:off x="5724128" y="177281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9" name="TextBox 78">
            <a:hlinkClick r:id="rId20" action="ppaction://hlinksldjump"/>
          </p:cNvPr>
          <p:cNvSpPr txBox="1"/>
          <p:nvPr/>
        </p:nvSpPr>
        <p:spPr>
          <a:xfrm>
            <a:off x="6804248" y="177281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2" name="Рисунок 51" descr="star046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884368" y="5301208"/>
            <a:ext cx="792088" cy="792088"/>
          </a:xfrm>
          <a:prstGeom prst="rect">
            <a:avLst/>
          </a:prstGeom>
        </p:spPr>
      </p:pic>
      <p:pic>
        <p:nvPicPr>
          <p:cNvPr id="53" name="Рисунок 52" descr="star046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956376" y="3429000"/>
            <a:ext cx="792088" cy="792088"/>
          </a:xfrm>
          <a:prstGeom prst="rect">
            <a:avLst/>
          </a:prstGeom>
        </p:spPr>
      </p:pic>
      <p:pic>
        <p:nvPicPr>
          <p:cNvPr id="54" name="Рисунок 53" descr="star046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351912" y="2348880"/>
            <a:ext cx="792088" cy="792088"/>
          </a:xfrm>
          <a:prstGeom prst="rect">
            <a:avLst/>
          </a:prstGeom>
        </p:spPr>
      </p:pic>
      <p:pic>
        <p:nvPicPr>
          <p:cNvPr id="66" name="Рисунок 65" descr="star046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100392" y="1340768"/>
            <a:ext cx="504056" cy="504056"/>
          </a:xfrm>
          <a:prstGeom prst="rect">
            <a:avLst/>
          </a:prstGeom>
        </p:spPr>
      </p:pic>
      <p:pic>
        <p:nvPicPr>
          <p:cNvPr id="80" name="Рисунок 79" descr="star046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83568" y="1196752"/>
            <a:ext cx="792088" cy="792088"/>
          </a:xfrm>
          <a:prstGeom prst="rect">
            <a:avLst/>
          </a:prstGeom>
        </p:spPr>
      </p:pic>
      <p:pic>
        <p:nvPicPr>
          <p:cNvPr id="82" name="Рисунок 81" descr="star046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123728" y="5589240"/>
            <a:ext cx="792088" cy="792088"/>
          </a:xfrm>
          <a:prstGeom prst="rect">
            <a:avLst/>
          </a:prstGeom>
        </p:spPr>
      </p:pic>
      <p:pic>
        <p:nvPicPr>
          <p:cNvPr id="83" name="Рисунок 82" descr="star046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51920" y="1196752"/>
            <a:ext cx="504056" cy="50405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1" grpId="1"/>
      <p:bldP spid="67" grpId="0"/>
      <p:bldP spid="68" grpId="0"/>
      <p:bldP spid="69" grpId="0"/>
      <p:bldP spid="70" grpId="0"/>
      <p:bldP spid="71" grpId="0"/>
      <p:bldP spid="72" grpId="0"/>
      <p:bldP spid="73" grpId="0"/>
      <p:bldP spid="77" grpId="0"/>
      <p:bldP spid="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2060848"/>
            <a:ext cx="7526762" cy="23083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4800" dirty="0" smtClean="0">
                <a:solidFill>
                  <a:schemeClr val="tx1"/>
                </a:solidFill>
              </a:rPr>
              <a:t>“Бәйтерек” қай жылы салынды?</a:t>
            </a:r>
          </a:p>
          <a:p>
            <a:pPr algn="ctr"/>
            <a:r>
              <a:rPr lang="kk-KZ" sz="4800" dirty="0" smtClean="0">
                <a:solidFill>
                  <a:schemeClr val="tx1"/>
                </a:solidFill>
              </a:rPr>
              <a:t>Оның биіктігі қанша метр?</a:t>
            </a:r>
            <a:endParaRPr lang="ru-RU" sz="4800" dirty="0" smtClean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4365104"/>
            <a:ext cx="6215106" cy="1927116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i="1" dirty="0" smtClean="0">
                <a:solidFill>
                  <a:schemeClr val="tx1"/>
                </a:solidFill>
              </a:rPr>
              <a:t>2002 жылы, 97 метр.</a:t>
            </a:r>
            <a:r>
              <a:rPr lang="ru-RU" sz="3600" b="1" dirty="0" smtClean="0">
                <a:solidFill>
                  <a:srgbClr val="003300"/>
                </a:solidFill>
              </a:rPr>
              <a:t>  </a:t>
            </a:r>
          </a:p>
          <a:p>
            <a:pPr algn="ctr"/>
            <a:r>
              <a:rPr lang="ru-RU" sz="3600" b="1" dirty="0" smtClean="0">
                <a:solidFill>
                  <a:srgbClr val="003300"/>
                </a:solidFill>
              </a:rPr>
              <a:t>  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10 балл</a:t>
            </a:r>
            <a:endParaRPr lang="ru-RU" sz="2800" b="1" dirty="0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</a:rPr>
              <a:t>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44015" y="857232"/>
            <a:ext cx="2088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СҰРАҚ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0" name="Рисунок 19" descr="c36baeead6c0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7686" y="2214554"/>
            <a:ext cx="7526762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kk-KZ" sz="4800" dirty="0" smtClean="0"/>
              <a:t>Қазақстанның  елбасы кім? </a:t>
            </a:r>
            <a:endParaRPr lang="ru-RU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3068960"/>
            <a:ext cx="6215106" cy="2143140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i="1" dirty="0" smtClean="0">
                <a:solidFill>
                  <a:schemeClr val="tx1"/>
                </a:solidFill>
              </a:rPr>
              <a:t>Нұрсұлтан Әбішұлы Назарбаев</a:t>
            </a:r>
            <a:r>
              <a:rPr lang="ru-RU" sz="3600" b="1" dirty="0" smtClean="0">
                <a:solidFill>
                  <a:srgbClr val="003300"/>
                </a:solidFill>
              </a:rPr>
              <a:t>  </a:t>
            </a:r>
          </a:p>
          <a:p>
            <a:pPr algn="ctr"/>
            <a:r>
              <a:rPr lang="ru-RU" sz="3600" b="1" dirty="0" smtClean="0">
                <a:solidFill>
                  <a:srgbClr val="003300"/>
                </a:solidFill>
              </a:rPr>
              <a:t>  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10 балл</a:t>
            </a:r>
            <a:endParaRPr lang="ru-RU" sz="2800" b="1" dirty="0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</a:rPr>
              <a:t>3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44015" y="857232"/>
            <a:ext cx="2088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СҰРАҚ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7686" y="2214554"/>
            <a:ext cx="7526762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4800" dirty="0" smtClean="0"/>
              <a:t>Мемлекеттік әнұранның авторлары. </a:t>
            </a:r>
            <a:endParaRPr lang="ru-RU" sz="48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3789040"/>
            <a:ext cx="6215106" cy="2143140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3600" dirty="0" smtClean="0">
                <a:solidFill>
                  <a:schemeClr val="tx1"/>
                </a:solidFill>
              </a:rPr>
              <a:t>(Жумекен Нәжімеденов,</a:t>
            </a:r>
          </a:p>
          <a:p>
            <a:pPr lvl="0" algn="ctr"/>
            <a:r>
              <a:rPr lang="kk-KZ" sz="3600" dirty="0" smtClean="0">
                <a:solidFill>
                  <a:schemeClr val="tx1"/>
                </a:solidFill>
              </a:rPr>
              <a:t>Нұрсұлтан Назарбаев)</a:t>
            </a:r>
            <a:endParaRPr lang="ru-RU" sz="3600" dirty="0" smtClean="0">
              <a:solidFill>
                <a:schemeClr val="tx1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3300"/>
                </a:solidFill>
              </a:rPr>
              <a:t>  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10 балл</a:t>
            </a:r>
            <a:endParaRPr lang="ru-RU" sz="2800" b="1" dirty="0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</a:rPr>
              <a:t>4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44015" y="857232"/>
            <a:ext cx="2088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СҰРАҚ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628800"/>
            <a:ext cx="7772400" cy="1470025"/>
          </a:xfrm>
        </p:spPr>
        <p:txBody>
          <a:bodyPr/>
          <a:lstStyle/>
          <a:p>
            <a:r>
              <a:rPr lang="kk-KZ" sz="8000" b="1" dirty="0" smtClean="0">
                <a:solidFill>
                  <a:srgbClr val="FF0000"/>
                </a:solidFill>
              </a:rPr>
              <a:t>ТІЛ  </a:t>
            </a:r>
            <a:r>
              <a:rPr lang="kk-KZ" sz="8000" b="1" dirty="0" smtClean="0">
                <a:solidFill>
                  <a:srgbClr val="FF0000"/>
                </a:solidFill>
              </a:rPr>
              <a:t>ӨНЕР</a:t>
            </a:r>
            <a:br>
              <a:rPr lang="kk-KZ" sz="8000" b="1" dirty="0" smtClean="0">
                <a:solidFill>
                  <a:srgbClr val="FF0000"/>
                </a:solidFill>
              </a:rPr>
            </a:br>
            <a:r>
              <a:rPr lang="kk-KZ" sz="3200" b="1" dirty="0" smtClean="0">
                <a:solidFill>
                  <a:srgbClr val="FF0000"/>
                </a:solidFill>
              </a:rPr>
              <a:t>(мақалды жалғастыру)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628800"/>
            <a:ext cx="7956376" cy="1470025"/>
          </a:xfrm>
        </p:spPr>
        <p:txBody>
          <a:bodyPr/>
          <a:lstStyle/>
          <a:p>
            <a:r>
              <a:rPr lang="kk-KZ" sz="4800" b="1" dirty="0" smtClean="0">
                <a:solidFill>
                  <a:srgbClr val="FF0000"/>
                </a:solidFill>
              </a:rPr>
              <a:t>Ойлы болсаң, озып көр</a:t>
            </a:r>
            <a:r>
              <a:rPr lang="kk-KZ" sz="4000" b="1" dirty="0" smtClean="0">
                <a:solidFill>
                  <a:srgbClr val="FF0000"/>
                </a:solidFill>
              </a:rPr>
              <a:t/>
            </a:r>
            <a:br>
              <a:rPr lang="kk-KZ" sz="4000" b="1" dirty="0" smtClean="0">
                <a:solidFill>
                  <a:srgbClr val="FF0000"/>
                </a:solidFill>
              </a:rPr>
            </a:br>
            <a:r>
              <a:rPr lang="kk-KZ" sz="4000" b="1" dirty="0" smtClean="0">
                <a:solidFill>
                  <a:srgbClr val="FF0000"/>
                </a:solidFill>
              </a:rPr>
              <a:t>(</a:t>
            </a:r>
            <a:r>
              <a:rPr lang="kk-KZ" sz="4000" b="1" dirty="0" smtClean="0">
                <a:solidFill>
                  <a:srgbClr val="FF0000"/>
                </a:solidFill>
              </a:rPr>
              <a:t>логикалық сұрақтар)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92717" y="1428736"/>
            <a:ext cx="570060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ҚЫЗЫҚТЫ</a:t>
            </a:r>
          </a:p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КӨРІНІСТЕР!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 descr="jaja_700141a016aa4c0ab21bbca5afa1858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645024"/>
            <a:ext cx="2047886" cy="20478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857224" y="2071678"/>
            <a:ext cx="7819232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3200" dirty="0" smtClean="0"/>
              <a:t>Дыбыстар неше топқа бөлінеді? 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10 балл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43608" y="2708920"/>
            <a:ext cx="7200800" cy="24288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(дауысты, дауыссыз)</a:t>
            </a:r>
            <a:br>
              <a:rPr lang="kk-KZ" sz="2800" dirty="0" smtClean="0"/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3" name="5-конечная звезда 22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27985" y="857232"/>
            <a:ext cx="2121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СҰРАҚ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2500306"/>
            <a:ext cx="7786742" cy="107721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3200" dirty="0" smtClean="0"/>
              <a:t>Мемлекеттік елтаңбаның авторлары </a:t>
            </a:r>
            <a:endParaRPr lang="ru-RU" sz="3200" dirty="0" smtClean="0"/>
          </a:p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3645024"/>
            <a:ext cx="5023460" cy="1879048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tx1"/>
                </a:solidFill>
              </a:rPr>
              <a:t>(Шота Уәлиханов, </a:t>
            </a:r>
          </a:p>
          <a:p>
            <a:pPr algn="ctr"/>
            <a:r>
              <a:rPr lang="kk-KZ" sz="3600" dirty="0" smtClean="0">
                <a:solidFill>
                  <a:schemeClr val="tx1"/>
                </a:solidFill>
              </a:rPr>
              <a:t>Жандарбек Мәлібеков)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30 балл</a:t>
            </a:r>
            <a:endParaRPr lang="ru-RU" sz="2800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142976" y="571480"/>
            <a:ext cx="1571636" cy="1229976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3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27985" y="857232"/>
            <a:ext cx="2121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СҰРАҚ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7686" y="2214554"/>
            <a:ext cx="7526762" cy="23083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4800" dirty="0" smtClean="0"/>
              <a:t>Заттың атын білдіретін сөз табы. </a:t>
            </a:r>
            <a:endParaRPr lang="ru-RU" sz="4800" dirty="0" smtClean="0"/>
          </a:p>
          <a:p>
            <a:pPr algn="ctr"/>
            <a:endParaRPr lang="ru-RU" sz="4800" b="1" dirty="0" smtClean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4509120"/>
            <a:ext cx="6215106" cy="1783100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tx1"/>
                </a:solidFill>
              </a:rPr>
              <a:t>(зат есім)</a:t>
            </a:r>
            <a:r>
              <a:rPr lang="ru-RU" sz="3600" b="1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ru-RU" sz="3600" b="1" dirty="0" smtClean="0">
                <a:solidFill>
                  <a:srgbClr val="003300"/>
                </a:solidFill>
              </a:rPr>
              <a:t>  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20 балл</a:t>
            </a:r>
            <a:endParaRPr lang="ru-RU" sz="2800" b="1" dirty="0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</a:rPr>
              <a:t>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44015" y="857232"/>
            <a:ext cx="2088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СҰРАҚ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0" name="Рисунок 19" descr="c36baeead6c0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7686" y="2214554"/>
            <a:ext cx="7526762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4800" dirty="0" smtClean="0"/>
              <a:t>Бес, алты, сегіз, екінші </a:t>
            </a:r>
          </a:p>
          <a:p>
            <a:pPr algn="ctr"/>
            <a:r>
              <a:rPr lang="kk-KZ" sz="4800" dirty="0" smtClean="0"/>
              <a:t>қай сөз табы? </a:t>
            </a:r>
            <a:endParaRPr lang="ru-RU" sz="4800" b="1" dirty="0" smtClean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3861048"/>
            <a:ext cx="6215106" cy="2143140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tx1"/>
                </a:solidFill>
              </a:rPr>
              <a:t>(сан есім)</a:t>
            </a:r>
            <a:endParaRPr lang="ru-RU" sz="3600" dirty="0" smtClean="0">
              <a:solidFill>
                <a:schemeClr val="tx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ru-RU" sz="3600" b="1" dirty="0" smtClean="0">
                <a:solidFill>
                  <a:srgbClr val="003300"/>
                </a:solidFill>
              </a:rPr>
              <a:t>  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30 балл</a:t>
            </a:r>
            <a:endParaRPr lang="ru-RU" sz="2800" b="1" dirty="0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</a:rPr>
              <a:t>3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44015" y="857232"/>
            <a:ext cx="2088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СҰРАҚ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0" name="Рисунок 19" descr="c36baeead6c0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7686" y="2214554"/>
            <a:ext cx="7526762" cy="23083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kk-KZ" sz="4800" i="1" dirty="0" smtClean="0"/>
              <a:t>Қазақстанның мемлекеттік рәміздерін атандар?</a:t>
            </a:r>
            <a:endParaRPr lang="ru-RU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4437112"/>
            <a:ext cx="6215106" cy="2143140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i="1" dirty="0" smtClean="0">
                <a:solidFill>
                  <a:schemeClr val="tx1"/>
                </a:solidFill>
              </a:rPr>
              <a:t>(ту, елтаңба, әнұран)</a:t>
            </a:r>
            <a:r>
              <a:rPr lang="ru-RU" sz="3600" b="1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ru-RU" sz="3600" b="1" dirty="0" smtClean="0">
                <a:solidFill>
                  <a:srgbClr val="003300"/>
                </a:solidFill>
              </a:rPr>
              <a:t>  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40 балл</a:t>
            </a:r>
            <a:endParaRPr lang="ru-RU" sz="2800" b="1" dirty="0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</a:rPr>
              <a:t>4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44015" y="857232"/>
            <a:ext cx="2088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СҰРАҚ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0" name="Рисунок 19" descr="c36baeead6c0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7686" y="2214554"/>
            <a:ext cx="7526762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4800" dirty="0" smtClean="0"/>
              <a:t>Дауыссыз дыбыстар неше топқа бөлінеді? </a:t>
            </a:r>
            <a:endParaRPr lang="ru-RU" sz="48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3789040"/>
            <a:ext cx="6215106" cy="2143140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tx1"/>
                </a:solidFill>
              </a:rPr>
              <a:t>(қатаң, ұяң, үнді)</a:t>
            </a:r>
            <a:endParaRPr lang="ru-RU" sz="3600" dirty="0" smtClean="0">
              <a:solidFill>
                <a:schemeClr val="tx1"/>
              </a:solidFill>
            </a:endParaRPr>
          </a:p>
          <a:p>
            <a:pPr algn="ctr"/>
            <a:r>
              <a:rPr lang="kk-KZ" sz="3600" dirty="0" smtClean="0"/>
              <a:t>(қатаң, ұяң, үнді)</a:t>
            </a:r>
            <a:endParaRPr lang="ru-RU" sz="3600" dirty="0" smtClean="0"/>
          </a:p>
          <a:p>
            <a:pPr algn="ctr"/>
            <a:r>
              <a:rPr lang="ru-RU" sz="3600" b="1" dirty="0" smtClean="0">
                <a:solidFill>
                  <a:srgbClr val="003300"/>
                </a:solidFill>
              </a:rPr>
              <a:t>  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10 балл</a:t>
            </a:r>
            <a:endParaRPr lang="ru-RU" sz="2800" b="1" dirty="0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44015" y="857232"/>
            <a:ext cx="2088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СҰРАҚ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0" name="Рисунок 19" descr="c36baeead6c0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28794" y="4857760"/>
            <a:ext cx="1714512" cy="584775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3300"/>
                </a:solidFill>
              </a:rPr>
              <a:t>Жауап</a:t>
            </a:r>
            <a:r>
              <a:rPr lang="ru-RU" sz="3200" b="1" dirty="0" smtClean="0">
                <a:solidFill>
                  <a:srgbClr val="003300"/>
                </a:solidFill>
              </a:rPr>
              <a:t>: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429132"/>
            <a:ext cx="3429024" cy="1428760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10 балл</a:t>
            </a:r>
            <a:endParaRPr lang="ru-RU" sz="2800" b="1" dirty="0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142976" y="571480"/>
            <a:ext cx="1571636" cy="1229976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44015" y="857232"/>
            <a:ext cx="2281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СҰРАҚ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7" name="Рисунок 26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043608" y="2204864"/>
            <a:ext cx="73083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ts val="1000"/>
              </a:spcAft>
            </a:pPr>
            <a:r>
              <a:rPr lang="kk-KZ" sz="4000" dirty="0" smtClean="0"/>
              <a:t>Бір жылда неше ай бар?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Шаблон для начальной школ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начальной школы</Template>
  <TotalTime>1579</TotalTime>
  <Words>410</Words>
  <Application>Microsoft Office PowerPoint</Application>
  <PresentationFormat>Экран (4:3)</PresentationFormat>
  <Paragraphs>174</Paragraphs>
  <Slides>25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Шаблон для начальной школы</vt:lpstr>
      <vt:lpstr>Слайд 1</vt:lpstr>
      <vt:lpstr>Сен қазақ тілін білесің бе?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ТІЛ  ӨНЕР (мақалды жалғастыру)</vt:lpstr>
      <vt:lpstr>Ойлы болсаң, озып көр (логикалық сұрақтар) </vt:lpstr>
      <vt:lpstr>Слайд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Игра_ИНФОБОЙ</dc:title>
  <dc:creator>СА Комякова</dc:creator>
  <cp:lastModifiedBy>home</cp:lastModifiedBy>
  <cp:revision>161</cp:revision>
  <dcterms:created xsi:type="dcterms:W3CDTF">2011-01-30T10:34:57Z</dcterms:created>
  <dcterms:modified xsi:type="dcterms:W3CDTF">2016-11-23T17:40:31Z</dcterms:modified>
</cp:coreProperties>
</file>